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63" r:id="rId24"/>
    <p:sldId id="264" r:id="rId25"/>
    <p:sldId id="266" r:id="rId26"/>
    <p:sldId id="267" r:id="rId27"/>
    <p:sldId id="272" r:id="rId28"/>
  </p:sldIdLst>
  <p:sldSz cx="18288000" cy="10287000"/>
  <p:notesSz cx="6858000" cy="9144000"/>
  <p:embeddedFontLst>
    <p:embeddedFont>
      <p:font typeface="210 8비트 Bold" panose="020B0600000101010101" charset="-127"/>
      <p:regular r:id="rId30"/>
    </p:embeddedFont>
    <p:embeddedFont>
      <p:font typeface="210 8비트 Light" panose="020B0600000101010101" charset="-127"/>
      <p:regular r:id="rId31"/>
    </p:embeddedFont>
    <p:embeddedFont>
      <p:font typeface="Arita Dotum Bold" panose="020B0600000101010101" charset="-127"/>
      <p:regular r:id="rId32"/>
    </p:embeddedFont>
    <p:embeddedFont>
      <p:font typeface="Aileron" panose="020B0600000101010101" charset="0"/>
      <p:regular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974" autoAdjust="0"/>
  </p:normalViewPr>
  <p:slideViewPr>
    <p:cSldViewPr>
      <p:cViewPr varScale="1">
        <p:scale>
          <a:sx n="63" d="100"/>
          <a:sy n="63" d="100"/>
        </p:scale>
        <p:origin x="226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eg>
</file>

<file path=ppt/media/image2.jpe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jpeg>
</file>

<file path=ppt/media/image27.jpg>
</file>

<file path=ppt/media/image28.png>
</file>

<file path=ppt/media/image29.jpg>
</file>

<file path=ppt/media/image3.png>
</file>

<file path=ppt/media/image30.png>
</file>

<file path=ppt/media/image31.jpeg>
</file>

<file path=ppt/media/image32.jpeg>
</file>

<file path=ppt/media/image33.jpeg>
</file>

<file path=ppt/media/image34.jpeg>
</file>

<file path=ppt/media/image35.png>
</file>

<file path=ppt/media/image36.jpg>
</file>

<file path=ppt/media/image37.jpg>
</file>

<file path=ppt/media/image38.jp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svg>
</file>

<file path=ppt/media/image45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F61E8B-7FD2-4E9A-8BEA-87B323681138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5C225E-AB21-4107-98FC-F5A527B3CA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471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5C225E-AB21-4107-98FC-F5A527B3CA88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436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B8537-5867-B19D-D65F-8E2D9A4EC8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0D2A9F-D7D5-64F3-FB3D-F4F2A478F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F0F0A1-8E3B-64CA-68D8-B5601C5B0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B67F0E-4E9E-8326-1931-6DCFB0F08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31623-8F7B-AD25-5C82-C93FC4C4A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01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28075F-DFC6-05B1-7347-1BC5A8E85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11B16A-C706-D56F-3ED6-77DB8032F8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28A789-137F-777A-C7E5-73B9E7FF4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EB6F51-43E2-42CC-4E59-F1EED757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B99197-1972-33E4-9706-FE27BB70D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92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475004-67B3-55B7-E4CB-E9DD5C6060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0FC029-D96A-CCEF-8F5A-2521CD714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F4E323-2AAD-528B-637A-ABAF318CE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661DFA-8D77-1108-C57F-D0C0399AD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824CC0-3CB2-F853-2F67-A29B5EB05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35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6EE64-0661-C318-CF7C-8D26D481F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B24567-82C4-01A3-7EF5-1179989DD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204CD-61C0-48AD-9987-3F55F5F3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FD4BBB-A4A9-B984-8413-9648D435C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2A64F6-2627-BC5C-A5C5-8AB3921BB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47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6B2BB-47BE-8005-D23E-679AFDD73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C829BF-3457-B05A-653A-6216B5BEC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14100D-50E2-9D9F-0903-6DB8A57E4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36624E-9FB5-DB21-1ECD-B467E2400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160342-FF29-F106-3D8F-F6355D8FF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666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B1435F-2D5A-0130-B67A-577216C3C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9BB384-91BE-9DC8-F645-E2DF0C025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286CC2-182D-0020-44EC-0514866BE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2592E6-ECA4-AE41-AE25-3D4F721CD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509F74-88AC-96B3-C977-B2CB48D13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CA1355-9A12-48DB-4231-ADA21633D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06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F0CB14-2BA2-D9D3-36A2-28DAE9976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77FCF6-13F8-EBFE-F2E6-9B75A9762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D0DFCD1-EA3F-2792-A2A8-AAEF442A3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27A8251-A540-2B31-2055-AF9B7C38C7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11C97EF-BB1E-489C-070F-0C8547CAD1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6560CA0-B6C0-1175-863E-1A5EB7C4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EF9F11E-8B2D-1CBC-59F8-D6FFDB364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0DC68B7-DCCB-E49B-46CF-DAF9F7CFB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46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F5322A-69E6-AD6B-AE2F-DDF74E972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439084-7210-8F99-0913-DE0159390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72EEF3-D50A-35FA-0F7D-C36B75A9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87CCA2-0378-B7E0-9B94-39572FBB8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25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C19E5C-EBEE-B3BB-5BE9-52E57CAD3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5AF253-BC12-EE70-19DD-72D1B018E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689156-E7FD-8229-E8DE-519BA59E9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60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38A88F-E269-6CD3-80D9-42B76C378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2A2DD1-2D36-AF63-CFA9-40591CC1B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904DF0-A0A3-C19B-670E-D8D390CD84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DC2996-5BD4-8D62-0A24-1D9F7B18F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EA194D-00BE-3338-D719-C0A4CB084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795107-4F91-0DB2-B343-84CF931B0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079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AB1675-01C3-66B9-EFE1-B683723BA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B66A473-0AB7-3C53-7F0A-AD75B91799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2AA4F6-4D58-B42D-3251-253AA52A4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0419D0-DF6F-74EF-9DAC-265671F4C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927814-6ABD-93EB-1837-D6EAE8EF2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AC9CE8-EC22-624B-7463-53AA72939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56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E572E2-2D23-FC36-9682-B054A2B8F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DB241E-0535-D3C4-376B-FA48FC3D8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739AD3-259D-C2AB-1516-89AE4E4BA2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C15CCA-79F4-5E0B-057F-A6B581636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5454C9-F643-520E-AA2F-D111D6B4A5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18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elonicedlatte.com/3dprinter/2016/07/20/151738.html" TargetMode="External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ko/%EB%B0%B0%EA%B2%BD-%EB%94%94%EC%9E%90%EC%9D%B8-%EC%98%88%EC%88%A0-811346/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gd.kr/s/rudbeckia7/21961689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kpure.com/kr/dungeon-tales-rpg-card-game-roguelike-battles/com.homecookedgames.dungeontales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k.co.kr/premium/special-report/view/2020/09/28973/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ko/%EC%8A%A4%EB%A7%88%ED%8A%B8%ED%8F%B0-%ED%99%94%EC%9D%B4%ED%8A%B8-%ED%95%B8%EB%93%9C%ED%8F%B0-%EB%AA%A8%EB%B0%94%EC%9D%BC-%ED%9C%B4%EB%8C%80-%EC%A0%84%ED%99%94-%ED%84%B0%EC%B9%98-%EC%8A%A4%ED%81%AC%EB%A6%B0-%ED%86%B5%EC%8B%A0-157082/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ko/photo/1625564" TargetMode="Externa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ko/%EC%95%84%EC%9D%B4%ED%8F%B0-%EC%82%AC%EA%B3%BC-%EC%A0%84%ED%99%94-%ED%9C%B4%EB%8C%80%ED%8F%B0-%EC%84%B8%ED%8F%AC-%EC%A0%84%EC%9E%90-%EC%A0%9C%ED%92%88-%EC%8A%A4%EB%A7%88%ED%8A%B8-%ED%8F%B0-563071/" TargetMode="Externa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ko/%ED%94%84%EB%A1%9C%EA%B7%B8%EB%9E%98%EB%B0%8D-html-%EC%BD%94%EB%93%9C-%EC%BD%94%EB%94%A9-%EC%9B%B9-%EC%82%AC%EC%9D%B4%ED%8A%B8-%EA%B0%9C%EB%B0%9C-%EC%9B%B9%EC%82%AC%EC%9D%B4%ED%8A%B8-1009134/" TargetMode="Externa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hamiseul-blender.tistory.com/entry/blender-2-81-start-02-interface-02" TargetMode="External"/><Relationship Id="rId7" Type="http://schemas.openxmlformats.org/officeDocument/2006/relationships/hyperlink" Target="https://creativecommons.org/licenses/by-nc-sa/3.0/" TargetMode="External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tistory.wonsorang.com/781" TargetMode="Externa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kist.com/free-photo-sojsy" TargetMode="External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odnara.co.kr/bbs/article.html?num=166506" TargetMode="External"/><Relationship Id="rId3" Type="http://schemas.openxmlformats.org/officeDocument/2006/relationships/image" Target="../media/image33.jpeg"/><Relationship Id="rId7" Type="http://schemas.openxmlformats.org/officeDocument/2006/relationships/image" Target="../media/image36.jpg"/><Relationship Id="rId12" Type="http://schemas.openxmlformats.org/officeDocument/2006/relationships/hyperlink" Target="https://pxhere.com/ko/photo/792768" TargetMode="External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pensource.com/article/17/12/how-to-gaming-jam-development" TargetMode="External"/><Relationship Id="rId11" Type="http://schemas.openxmlformats.org/officeDocument/2006/relationships/image" Target="../media/image38.jpg"/><Relationship Id="rId5" Type="http://schemas.openxmlformats.org/officeDocument/2006/relationships/image" Target="../media/image35.png"/><Relationship Id="rId10" Type="http://schemas.openxmlformats.org/officeDocument/2006/relationships/hyperlink" Target="https://www.bodnara.co.kr/bbs/article.html?num=119094" TargetMode="External"/><Relationship Id="rId4" Type="http://schemas.openxmlformats.org/officeDocument/2006/relationships/image" Target="../media/image34.jpeg"/><Relationship Id="rId9" Type="http://schemas.openxmlformats.org/officeDocument/2006/relationships/image" Target="../media/image37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sv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xhere.com/ko/photo/1551721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ko/%EB%B0%B0%EA%B2%BD-%EA%B0%9C%EC%9A%94-%EC%B6%94%EC%83%81%EC%A0%81%EC%9D%B8-%EB%B0%B0%EA%B2%BD-%EB%8B%A4%EC%B1%84%EB%A1%9C%EC%9A%B4-%EC%B6%94%EC%83%81%EC%A0%81%EC%9D%B8-%EB%B0%B0%EA%B2%BD-%EB%94%94%EC%A7%80%ED%84%B8-2672597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here.com/ko/wallpaper/263300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64763"/>
          </a:xfrm>
          <a:custGeom>
            <a:avLst/>
            <a:gdLst/>
            <a:ahLst/>
            <a:cxnLst/>
            <a:rect l="l" t="t" r="r" b="b"/>
            <a:pathLst>
              <a:path w="18288000" h="10264763">
                <a:moveTo>
                  <a:pt x="0" y="0"/>
                </a:moveTo>
                <a:lnTo>
                  <a:pt x="18288000" y="0"/>
                </a:lnTo>
                <a:lnTo>
                  <a:pt x="18288000" y="10264763"/>
                </a:lnTo>
                <a:lnTo>
                  <a:pt x="0" y="102647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-147515" y="-185209"/>
            <a:ext cx="9526189" cy="10657419"/>
            <a:chOff x="0" y="0"/>
            <a:chExt cx="2508955" cy="28068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08955" cy="2806892"/>
            </a:xfrm>
            <a:custGeom>
              <a:avLst/>
              <a:gdLst/>
              <a:ahLst/>
              <a:cxnLst/>
              <a:rect l="l" t="t" r="r" b="b"/>
              <a:pathLst>
                <a:path w="2508955" h="2806892">
                  <a:moveTo>
                    <a:pt x="0" y="0"/>
                  </a:moveTo>
                  <a:lnTo>
                    <a:pt x="2508955" y="0"/>
                  </a:lnTo>
                  <a:lnTo>
                    <a:pt x="2508955" y="2806892"/>
                  </a:lnTo>
                  <a:lnTo>
                    <a:pt x="0" y="2806892"/>
                  </a:lnTo>
                  <a:close/>
                </a:path>
              </a:pathLst>
            </a:custGeom>
            <a:solidFill>
              <a:srgbClr val="172459">
                <a:alpha val="6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1092914" y="1320072"/>
            <a:ext cx="1223270" cy="0"/>
          </a:xfrm>
          <a:prstGeom prst="line">
            <a:avLst/>
          </a:prstGeom>
          <a:ln w="28575" cap="flat">
            <a:solidFill>
              <a:srgbClr val="89ADD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-374859" y="-2592745"/>
            <a:ext cx="18662859" cy="13101887"/>
            <a:chOff x="0" y="-47625"/>
            <a:chExt cx="4915321" cy="3450703"/>
          </a:xfrm>
        </p:grpSpPr>
        <p:sp>
          <p:nvSpPr>
            <p:cNvPr id="9" name="Freeform 9"/>
            <p:cNvSpPr/>
            <p:nvPr/>
          </p:nvSpPr>
          <p:spPr>
            <a:xfrm>
              <a:off x="100015" y="604827"/>
              <a:ext cx="4815306" cy="2798251"/>
            </a:xfrm>
            <a:custGeom>
              <a:avLst/>
              <a:gdLst/>
              <a:ahLst/>
              <a:cxnLst/>
              <a:rect l="l" t="t" r="r" b="b"/>
              <a:pathLst>
                <a:path w="4815306" h="2798251">
                  <a:moveTo>
                    <a:pt x="0" y="0"/>
                  </a:moveTo>
                  <a:lnTo>
                    <a:pt x="4815306" y="0"/>
                  </a:lnTo>
                  <a:lnTo>
                    <a:pt x="4815306" y="2798251"/>
                  </a:lnTo>
                  <a:lnTo>
                    <a:pt x="0" y="2798251"/>
                  </a:lnTo>
                  <a:close/>
                </a:path>
              </a:pathLst>
            </a:custGeom>
            <a:solidFill>
              <a:srgbClr val="3A4C8F">
                <a:alpha val="6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92914" y="3600450"/>
            <a:ext cx="16102173" cy="3067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spc="-400" dirty="0" err="1">
                <a:solidFill>
                  <a:srgbClr val="FFFFFF"/>
                </a:solidFill>
                <a:ea typeface="210 8비트 Bold"/>
              </a:rPr>
              <a:t>소프트웨어</a:t>
            </a:r>
            <a:r>
              <a:rPr lang="en-US" sz="10000" spc="-400" dirty="0">
                <a:solidFill>
                  <a:srgbClr val="FFFFFF"/>
                </a:solidFill>
                <a:ea typeface="210 8비트 Bold"/>
              </a:rPr>
              <a:t> </a:t>
            </a:r>
            <a:r>
              <a:rPr lang="en-US" sz="10000" spc="-400" dirty="0" err="1">
                <a:solidFill>
                  <a:srgbClr val="FFFFFF"/>
                </a:solidFill>
                <a:ea typeface="210 8비트 Bold"/>
              </a:rPr>
              <a:t>공학</a:t>
            </a:r>
            <a:endParaRPr lang="en-US" sz="10000" spc="-400" dirty="0">
              <a:solidFill>
                <a:srgbClr val="FFFFFF"/>
              </a:solidFill>
              <a:ea typeface="210 8비트 Bold"/>
            </a:endParaRPr>
          </a:p>
          <a:p>
            <a:pPr marL="0" lvl="0" indent="0" algn="ctr">
              <a:lnSpc>
                <a:spcPts val="12000"/>
              </a:lnSpc>
            </a:pPr>
            <a:r>
              <a:rPr lang="en-US" sz="10000" spc="-400" dirty="0" err="1">
                <a:solidFill>
                  <a:srgbClr val="FFFFFF"/>
                </a:solidFill>
                <a:ea typeface="210 8비트 Bold"/>
              </a:rPr>
              <a:t>작품</a:t>
            </a:r>
            <a:r>
              <a:rPr lang="en-US" sz="10000" spc="-400" dirty="0">
                <a:solidFill>
                  <a:srgbClr val="FFFFFF"/>
                </a:solidFill>
                <a:ea typeface="210 8비트 Bold"/>
              </a:rPr>
              <a:t> </a:t>
            </a:r>
            <a:r>
              <a:rPr lang="en-US" sz="10000" spc="-400" dirty="0" err="1">
                <a:solidFill>
                  <a:srgbClr val="FFFFFF"/>
                </a:solidFill>
                <a:ea typeface="210 8비트 Bold"/>
              </a:rPr>
              <a:t>계획서</a:t>
            </a:r>
            <a:endParaRPr lang="en-US" sz="10000" spc="-400" dirty="0">
              <a:solidFill>
                <a:srgbClr val="FFFFFF"/>
              </a:solidFill>
              <a:ea typeface="210 8비트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3639801" y="8843010"/>
            <a:ext cx="3962400" cy="4008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spc="-96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팀원</a:t>
            </a:r>
            <a:r>
              <a:rPr lang="en-US" sz="2400" spc="-96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- </a:t>
            </a:r>
            <a:r>
              <a:rPr lang="en-US" sz="2400" spc="-96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조성무</a:t>
            </a:r>
            <a:r>
              <a:rPr lang="en-US" sz="2400" spc="-96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en-US" sz="2400" spc="-96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김승욱</a:t>
            </a:r>
            <a:r>
              <a:rPr lang="en-US" sz="2400" spc="-96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en-US" sz="2400" spc="-96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김용진</a:t>
            </a:r>
            <a:endParaRPr lang="en-US" sz="2400" spc="-96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3664185" y="8238467"/>
            <a:ext cx="1818799" cy="3970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spc="-96" dirty="0" err="1">
                <a:solidFill>
                  <a:srgbClr val="FFFFFF"/>
                </a:solidFill>
                <a:latin typeface="210 8비트 Bold" panose="020B0600000101010101" charset="-127"/>
                <a:ea typeface="210 8비트 Bold" panose="020B0600000101010101" charset="-127"/>
              </a:rPr>
              <a:t>팀장</a:t>
            </a:r>
            <a:r>
              <a:rPr lang="en-US" sz="2400" spc="-96" dirty="0">
                <a:solidFill>
                  <a:srgbClr val="FFFFFF"/>
                </a:solidFill>
                <a:latin typeface="210 8비트 Bold" panose="020B0600000101010101" charset="-127"/>
                <a:ea typeface="210 8비트 Bold" panose="020B0600000101010101" charset="-127"/>
              </a:rPr>
              <a:t> - 홍주헌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59386" y="769778"/>
            <a:ext cx="3086100" cy="4576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32"/>
              </a:lnSpc>
              <a:spcBef>
                <a:spcPct val="0"/>
              </a:spcBef>
            </a:pPr>
            <a:r>
              <a:rPr lang="en-US" sz="2809" dirty="0">
                <a:solidFill>
                  <a:srgbClr val="89ADDF"/>
                </a:solidFill>
                <a:latin typeface="210 8비트 Light" panose="020B0600000101010101" charset="-127"/>
                <a:ea typeface="210 8비트 Light" panose="020B0600000101010101" charset="-127"/>
              </a:rPr>
              <a:t>Team : </a:t>
            </a:r>
            <a:r>
              <a:rPr lang="en-US" sz="2809" dirty="0" err="1">
                <a:solidFill>
                  <a:srgbClr val="89ADDF"/>
                </a:solidFill>
                <a:latin typeface="210 8비트 Light" panose="020B0600000101010101" charset="-127"/>
                <a:ea typeface="210 8비트 Light" panose="020B0600000101010101" charset="-127"/>
              </a:rPr>
              <a:t>DochiYa</a:t>
            </a:r>
            <a:endParaRPr lang="en-US" sz="2809" dirty="0">
              <a:solidFill>
                <a:srgbClr val="89ADD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AECD937-A105-540C-6281-32A49FA26C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3111"/>
          <a:stretch/>
        </p:blipFill>
        <p:spPr>
          <a:xfrm>
            <a:off x="-1" y="10"/>
            <a:ext cx="18288001" cy="10286990"/>
          </a:xfrm>
          <a:custGeom>
            <a:avLst/>
            <a:gdLst/>
            <a:ahLst/>
            <a:cxnLst/>
            <a:rect l="l" t="t" r="r" b="b"/>
            <a:pathLst>
              <a:path w="12192001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3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1800226"/>
                </a:lnTo>
                <a:lnTo>
                  <a:pt x="12192001" y="1800226"/>
                </a:lnTo>
                <a:lnTo>
                  <a:pt x="12192001" y="6858000"/>
                </a:lnTo>
                <a:lnTo>
                  <a:pt x="11795125" y="6858000"/>
                </a:lnTo>
                <a:lnTo>
                  <a:pt x="11449051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3" y="1370965"/>
                  <a:pt x="4578845" y="1382227"/>
                  <a:pt x="4589805" y="1401211"/>
                </a:cubicBezTo>
                <a:cubicBezTo>
                  <a:pt x="4589805" y="1401211"/>
                  <a:pt x="4589805" y="1401211"/>
                  <a:pt x="4758965" y="1694203"/>
                </a:cubicBezTo>
                <a:cubicBezTo>
                  <a:pt x="4769558" y="1712554"/>
                  <a:pt x="4769702" y="1736097"/>
                  <a:pt x="4758423" y="1754421"/>
                </a:cubicBezTo>
                <a:cubicBezTo>
                  <a:pt x="4758423" y="1754421"/>
                  <a:pt x="4758423" y="1754421"/>
                  <a:pt x="4590366" y="2047199"/>
                </a:cubicBezTo>
                <a:cubicBezTo>
                  <a:pt x="4580084" y="2065790"/>
                  <a:pt x="4559908" y="2077438"/>
                  <a:pt x="4538666" y="2077046"/>
                </a:cubicBezTo>
                <a:cubicBezTo>
                  <a:pt x="4538666" y="2077046"/>
                  <a:pt x="4538666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9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3" y="725128"/>
                  <a:pt x="4875563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7" y="1313967"/>
                  <a:pt x="4502729" y="1313334"/>
                </a:cubicBezTo>
                <a:cubicBezTo>
                  <a:pt x="4502729" y="1313334"/>
                  <a:pt x="4502729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FE465E-7C73-C42D-CBBF-46A600FA10AA}"/>
              </a:ext>
            </a:extLst>
          </p:cNvPr>
          <p:cNvSpPr txBox="1"/>
          <p:nvPr/>
        </p:nvSpPr>
        <p:spPr>
          <a:xfrm>
            <a:off x="685800" y="800100"/>
            <a:ext cx="55626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210 8비트 Bold" panose="020B0600000101010101" charset="-127"/>
                <a:ea typeface="210 8비트 Bold" panose="020B0600000101010101" charset="-127"/>
              </a:rPr>
              <a:t>3.1 </a:t>
            </a:r>
            <a:r>
              <a:rPr lang="en-US" altLang="ko-KR" sz="4400" spc="-44" dirty="0">
                <a:latin typeface="210 8비트 Bold" panose="020B0600000101010101" charset="-127"/>
                <a:ea typeface="210 8비트 Bold" panose="020B0600000101010101" charset="-127"/>
              </a:rPr>
              <a:t>3D </a:t>
            </a:r>
            <a:r>
              <a:rPr lang="en-US" altLang="ko-KR" sz="4400" spc="-44" dirty="0" err="1">
                <a:latin typeface="210 8비트 Bold" panose="020B0600000101010101" charset="-127"/>
                <a:ea typeface="210 8비트 Bold" panose="020B0600000101010101" charset="-127"/>
              </a:rPr>
              <a:t>그래픽</a:t>
            </a:r>
            <a:endParaRPr lang="en-US" altLang="ko-KR" sz="4400" spc="-44" dirty="0">
              <a:latin typeface="210 8비트 Bold" panose="020B0600000101010101" charset="-127"/>
              <a:ea typeface="210 8비트 Bold" panose="020B0600000101010101" charset="-127"/>
            </a:endParaRPr>
          </a:p>
          <a:p>
            <a:endParaRPr lang="en-US" altLang="ko-KR" sz="4400" dirty="0"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484DC055-D812-64A3-0595-F04EB7186589}"/>
              </a:ext>
            </a:extLst>
          </p:cNvPr>
          <p:cNvSpPr/>
          <p:nvPr/>
        </p:nvSpPr>
        <p:spPr>
          <a:xfrm>
            <a:off x="800100" y="1681020"/>
            <a:ext cx="4000500" cy="13119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20D4482C-0B07-3356-422F-9715C142393A}"/>
              </a:ext>
            </a:extLst>
          </p:cNvPr>
          <p:cNvSpPr/>
          <p:nvPr/>
        </p:nvSpPr>
        <p:spPr>
          <a:xfrm>
            <a:off x="7772400" y="-33184"/>
            <a:ext cx="10552471" cy="10320184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EB87877C-18FC-5AD0-1664-EF06297E2D44}"/>
              </a:ext>
            </a:extLst>
          </p:cNvPr>
          <p:cNvSpPr txBox="1"/>
          <p:nvPr/>
        </p:nvSpPr>
        <p:spPr>
          <a:xfrm>
            <a:off x="8133734" y="1181100"/>
            <a:ext cx="9829801" cy="65966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 내에서 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3D 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그래픽은 게임 세계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캐릭터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물체 등을 세 가지 차원으로 나타내는 기술입니다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</a:p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8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fontAlgn="base">
              <a:lnSpc>
                <a:spcPct val="160000"/>
              </a:lnSpc>
            </a:pP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3D 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그래픽은 게임의 시각적 품질과 현실감을 향상시키는 데 기여하며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다양한 시각적 효과와 상호작용을 가능하게 합니다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</a:p>
          <a:p>
            <a:pPr fontAlgn="base">
              <a:lnSpc>
                <a:spcPct val="160000"/>
              </a:lnSpc>
            </a:pPr>
            <a:endParaRPr lang="en-US" altLang="ko-KR" sz="28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fontAlgn="base">
              <a:lnSpc>
                <a:spcPct val="160000"/>
              </a:lnSpc>
            </a:pP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그러한 이점을 사용하여 </a:t>
            </a:r>
            <a:r>
              <a:rPr lang="ko-KR" altLang="en-US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맵과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플레이어 그리고 각종 오브젝트를 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3D 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모델링을 사용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더 </a:t>
            </a:r>
            <a:r>
              <a:rPr lang="ko-KR" altLang="en-US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몰입감</a:t>
            </a: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있게 게임 내 세계를 제작할</a:t>
            </a:r>
            <a:endParaRPr lang="en-US" altLang="ko-KR" sz="28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fontAlgn="base">
              <a:lnSpc>
                <a:spcPct val="160000"/>
              </a:lnSpc>
            </a:pPr>
            <a:r>
              <a:rPr lang="ko-KR" altLang="en-US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것입니다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  <p:pic>
        <p:nvPicPr>
          <p:cNvPr id="4" name="그림 3" descr="스케치, 흑백, 디자인이(가) 표시된 사진&#10;&#10;자동 생성된 설명">
            <a:extLst>
              <a:ext uri="{FF2B5EF4-FFF2-40B4-BE49-F238E27FC236}">
                <a16:creationId xmlns:a16="http://schemas.microsoft.com/office/drawing/2014/main" id="{4AB544C9-6B83-7B6E-BED1-EB0300F3A5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65" y="2247901"/>
            <a:ext cx="2875935" cy="2954370"/>
          </a:xfrm>
          <a:prstGeom prst="rect">
            <a:avLst/>
          </a:prstGeom>
        </p:spPr>
      </p:pic>
      <p:pic>
        <p:nvPicPr>
          <p:cNvPr id="9" name="그림 8" descr="디자인이(가) 표시된 사진&#10;&#10;낮은 신뢰도로 자동 생성된 설명">
            <a:extLst>
              <a:ext uri="{FF2B5EF4-FFF2-40B4-BE49-F238E27FC236}">
                <a16:creationId xmlns:a16="http://schemas.microsoft.com/office/drawing/2014/main" id="{D00E8C31-58F6-6CF8-2B1A-6EA91A6E39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334" y="2234782"/>
            <a:ext cx="2674532" cy="3000570"/>
          </a:xfrm>
          <a:prstGeom prst="rect">
            <a:avLst/>
          </a:prstGeom>
        </p:spPr>
      </p:pic>
      <p:pic>
        <p:nvPicPr>
          <p:cNvPr id="11" name="그림 10" descr="상징, 장대, 예술이(가) 표시된 사진&#10;&#10;자동 생성된 설명">
            <a:extLst>
              <a:ext uri="{FF2B5EF4-FFF2-40B4-BE49-F238E27FC236}">
                <a16:creationId xmlns:a16="http://schemas.microsoft.com/office/drawing/2014/main" id="{46C10AA6-FB44-B052-3E74-EB6624ECEE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65" y="5533025"/>
            <a:ext cx="1917817" cy="4423221"/>
          </a:xfrm>
          <a:prstGeom prst="rect">
            <a:avLst/>
          </a:prstGeom>
        </p:spPr>
      </p:pic>
      <p:pic>
        <p:nvPicPr>
          <p:cNvPr id="13" name="그림 12" descr="도끼, 공구이(가) 표시된 사진&#10;&#10;중간 신뢰도로 자동 생성된 설명">
            <a:extLst>
              <a:ext uri="{FF2B5EF4-FFF2-40B4-BE49-F238E27FC236}">
                <a16:creationId xmlns:a16="http://schemas.microsoft.com/office/drawing/2014/main" id="{BA8EBF18-67E4-CC4C-AD36-A30036B8A9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940" y="5687644"/>
            <a:ext cx="5034995" cy="418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56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블루, 스크린샷, 일렉트릭 블루, 예술이(가) 표시된 사진&#10;&#10;자동 생성된 설명">
            <a:extLst>
              <a:ext uri="{FF2B5EF4-FFF2-40B4-BE49-F238E27FC236}">
                <a16:creationId xmlns:a16="http://schemas.microsoft.com/office/drawing/2014/main" id="{1FF2E65F-3C5E-DFAE-FE33-08103FC25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57150"/>
            <a:ext cx="18349734" cy="103441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4626BA-9CE3-0F2A-DE5F-04D4BE3E9238}"/>
              </a:ext>
            </a:extLst>
          </p:cNvPr>
          <p:cNvSpPr txBox="1"/>
          <p:nvPr/>
        </p:nvSpPr>
        <p:spPr>
          <a:xfrm>
            <a:off x="685800" y="800100"/>
            <a:ext cx="55626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210 8비트 Bold" panose="020B0600000101010101" charset="-127"/>
                <a:ea typeface="210 8비트 Bold" panose="020B0600000101010101" charset="-127"/>
              </a:rPr>
              <a:t>3.1 </a:t>
            </a:r>
            <a:r>
              <a:rPr lang="en-US" altLang="ko-KR" sz="4400" spc="-44" dirty="0">
                <a:latin typeface="210 8비트 Bold" panose="020B0600000101010101" charset="-127"/>
                <a:ea typeface="210 8비트 Bold" panose="020B0600000101010101" charset="-127"/>
              </a:rPr>
              <a:t>3D </a:t>
            </a:r>
            <a:r>
              <a:rPr lang="en-US" altLang="ko-KR" sz="4400" spc="-44" dirty="0" err="1">
                <a:latin typeface="210 8비트 Bold" panose="020B0600000101010101" charset="-127"/>
                <a:ea typeface="210 8비트 Bold" panose="020B0600000101010101" charset="-127"/>
              </a:rPr>
              <a:t>그래픽</a:t>
            </a:r>
            <a:endParaRPr lang="en-US" altLang="ko-KR" sz="4400" spc="-44" dirty="0">
              <a:latin typeface="210 8비트 Bold" panose="020B0600000101010101" charset="-127"/>
              <a:ea typeface="210 8비트 Bold" panose="020B0600000101010101" charset="-127"/>
            </a:endParaRPr>
          </a:p>
          <a:p>
            <a:endParaRPr lang="en-US" altLang="ko-KR" sz="4400" dirty="0"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3" name="AutoShape 7">
            <a:extLst>
              <a:ext uri="{FF2B5EF4-FFF2-40B4-BE49-F238E27FC236}">
                <a16:creationId xmlns:a16="http://schemas.microsoft.com/office/drawing/2014/main" id="{2806E835-C1C8-91E6-6F71-A888FFB86C68}"/>
              </a:ext>
            </a:extLst>
          </p:cNvPr>
          <p:cNvSpPr/>
          <p:nvPr/>
        </p:nvSpPr>
        <p:spPr>
          <a:xfrm>
            <a:off x="800100" y="1681020"/>
            <a:ext cx="4000500" cy="13119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ko-KR" altLang="en-US"/>
          </a:p>
        </p:txBody>
      </p:sp>
      <p:pic>
        <p:nvPicPr>
          <p:cNvPr id="7" name="그림 6" descr="흑백, 야외, 예술, 모노크롬이(가) 표시된 사진&#10;&#10;자동 생성된 설명">
            <a:extLst>
              <a:ext uri="{FF2B5EF4-FFF2-40B4-BE49-F238E27FC236}">
                <a16:creationId xmlns:a16="http://schemas.microsoft.com/office/drawing/2014/main" id="{17A25C8A-48B1-CC8E-1668-F12A1620D6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05" y="1943100"/>
            <a:ext cx="8645095" cy="58736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그림 8" descr="스크린샷, 만화 영화, 예술이(가) 표시된 사진&#10;&#10;자동 생성된 설명">
            <a:extLst>
              <a:ext uri="{FF2B5EF4-FFF2-40B4-BE49-F238E27FC236}">
                <a16:creationId xmlns:a16="http://schemas.microsoft.com/office/drawing/2014/main" id="{DADE4E17-4061-E1EB-2F07-F63F30801C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618" y="3238500"/>
            <a:ext cx="3677163" cy="43821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Freeform 3">
            <a:extLst>
              <a:ext uri="{FF2B5EF4-FFF2-40B4-BE49-F238E27FC236}">
                <a16:creationId xmlns:a16="http://schemas.microsoft.com/office/drawing/2014/main" id="{A7DAF232-16D2-4FDF-8E1D-07C053D8EE91}"/>
              </a:ext>
            </a:extLst>
          </p:cNvPr>
          <p:cNvSpPr/>
          <p:nvPr/>
        </p:nvSpPr>
        <p:spPr>
          <a:xfrm>
            <a:off x="13106400" y="-33184"/>
            <a:ext cx="5218472" cy="10320184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A39A9257-2A34-91C9-3966-53B83D9DD022}"/>
              </a:ext>
            </a:extLst>
          </p:cNvPr>
          <p:cNvSpPr txBox="1"/>
          <p:nvPr/>
        </p:nvSpPr>
        <p:spPr>
          <a:xfrm>
            <a:off x="13477568" y="1497608"/>
            <a:ext cx="4476135" cy="63044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3D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는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Blender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라는 프로그램을 사용하여 제작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Unity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내에서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3D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오브젝트를 배치 및 처리하여 개발할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3D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그래픽은 게임 개발에서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핵심적인 부분이며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시각적인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품질과 게임의 현실감을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결정하는 중요한 요소로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판단하고 있습니다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3558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>
            <a:extLst>
              <a:ext uri="{FF2B5EF4-FFF2-40B4-BE49-F238E27FC236}">
                <a16:creationId xmlns:a16="http://schemas.microsoft.com/office/drawing/2014/main" id="{84C51888-14CA-DC61-834D-D78AA09D1140}"/>
              </a:ext>
            </a:extLst>
          </p:cNvPr>
          <p:cNvSpPr/>
          <p:nvPr/>
        </p:nvSpPr>
        <p:spPr>
          <a:xfrm>
            <a:off x="-691557" y="5205772"/>
            <a:ext cx="7539345" cy="4356646"/>
          </a:xfrm>
          <a:custGeom>
            <a:avLst/>
            <a:gdLst/>
            <a:ahLst/>
            <a:cxnLst/>
            <a:rect l="l" t="t" r="r" b="b"/>
            <a:pathLst>
              <a:path w="7539345" h="4356646">
                <a:moveTo>
                  <a:pt x="0" y="0"/>
                </a:moveTo>
                <a:lnTo>
                  <a:pt x="7539345" y="0"/>
                </a:lnTo>
                <a:lnTo>
                  <a:pt x="7539345" y="4356646"/>
                </a:lnTo>
                <a:lnTo>
                  <a:pt x="0" y="43566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E6019DA-5FD7-03BF-5918-3E6E353B2655}"/>
              </a:ext>
            </a:extLst>
          </p:cNvPr>
          <p:cNvGrpSpPr/>
          <p:nvPr/>
        </p:nvGrpSpPr>
        <p:grpSpPr>
          <a:xfrm>
            <a:off x="8051010" y="0"/>
            <a:ext cx="10236990" cy="10624609"/>
            <a:chOff x="0" y="0"/>
            <a:chExt cx="2696162" cy="2798251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F93A091A-A6D6-3694-1BE9-0F1C63500A0C}"/>
                </a:ext>
              </a:extLst>
            </p:cNvPr>
            <p:cNvSpPr/>
            <p:nvPr/>
          </p:nvSpPr>
          <p:spPr>
            <a:xfrm>
              <a:off x="0" y="0"/>
              <a:ext cx="2696162" cy="2798251"/>
            </a:xfrm>
            <a:custGeom>
              <a:avLst/>
              <a:gdLst/>
              <a:ahLst/>
              <a:cxnLst/>
              <a:rect l="l" t="t" r="r" b="b"/>
              <a:pathLst>
                <a:path w="2696162" h="2798251">
                  <a:moveTo>
                    <a:pt x="0" y="0"/>
                  </a:moveTo>
                  <a:lnTo>
                    <a:pt x="2696162" y="0"/>
                  </a:lnTo>
                  <a:lnTo>
                    <a:pt x="2696162" y="2798251"/>
                  </a:lnTo>
                  <a:lnTo>
                    <a:pt x="0" y="2798251"/>
                  </a:lnTo>
                  <a:close/>
                </a:path>
              </a:pathLst>
            </a:custGeom>
            <a:solidFill>
              <a:srgbClr val="3A4C8F">
                <a:alpha val="6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3D7CE5C-1745-FA70-66EA-8C4680157DF2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E826F82-81A2-6B14-CB4E-70C215121383}"/>
              </a:ext>
            </a:extLst>
          </p:cNvPr>
          <p:cNvSpPr txBox="1"/>
          <p:nvPr/>
        </p:nvSpPr>
        <p:spPr>
          <a:xfrm>
            <a:off x="685800" y="800100"/>
            <a:ext cx="55626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210 8비트 Bold" panose="020B0600000101010101" charset="-127"/>
                <a:ea typeface="210 8비트 Bold" panose="020B0600000101010101" charset="-127"/>
              </a:rPr>
              <a:t>3.2 </a:t>
            </a:r>
            <a:r>
              <a:rPr lang="en-US" altLang="ko-KR" sz="4400" spc="-44" dirty="0">
                <a:latin typeface="210 8비트 Bold" panose="020B0600000101010101" charset="-127"/>
                <a:ea typeface="210 8비트 Bold" panose="020B0600000101010101" charset="-127"/>
              </a:rPr>
              <a:t>3</a:t>
            </a:r>
            <a:r>
              <a:rPr lang="ko-KR" altLang="en-US" sz="4400" spc="-44" dirty="0">
                <a:latin typeface="210 8비트 Bold" panose="020B0600000101010101" charset="-127"/>
                <a:ea typeface="210 8비트 Bold" panose="020B0600000101010101" charset="-127"/>
              </a:rPr>
              <a:t>인칭 시점</a:t>
            </a:r>
            <a:endParaRPr lang="en-US" altLang="ko-KR" sz="4400" spc="-44" dirty="0">
              <a:latin typeface="210 8비트 Bold" panose="020B0600000101010101" charset="-127"/>
              <a:ea typeface="210 8비트 Bold" panose="020B0600000101010101" charset="-127"/>
            </a:endParaRPr>
          </a:p>
          <a:p>
            <a:endParaRPr lang="en-US" altLang="ko-KR" sz="4400" dirty="0"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3A545A2D-A597-5DC4-1551-29E210AC5D30}"/>
              </a:ext>
            </a:extLst>
          </p:cNvPr>
          <p:cNvSpPr/>
          <p:nvPr/>
        </p:nvSpPr>
        <p:spPr>
          <a:xfrm>
            <a:off x="800100" y="1681020"/>
            <a:ext cx="4000500" cy="13119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81C9D62B-E570-A798-315F-73DAF79897B5}"/>
              </a:ext>
            </a:extLst>
          </p:cNvPr>
          <p:cNvSpPr txBox="1"/>
          <p:nvPr/>
        </p:nvSpPr>
        <p:spPr>
          <a:xfrm>
            <a:off x="8490748" y="963199"/>
            <a:ext cx="8895593" cy="11618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 내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인칭 시점은 플레이어가 캐릭터를 게임 세계에서 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바라보는 시각을 의미하는데</a:t>
            </a:r>
            <a:r>
              <a:rPr lang="en-US" altLang="ko-KR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그런 방식에도 여러 가지 종류가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플레이어를 등 뒤에서 보는 시점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캐릭터의 어깨 높이에서 보는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시점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고정 카메라 각도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스와핑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(1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인칭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3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인칭 자유롭게 교체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)</a:t>
            </a:r>
          </a:p>
          <a:p>
            <a:pPr algn="just" fontAlgn="base">
              <a:lnSpc>
                <a:spcPct val="160000"/>
              </a:lnSpc>
            </a:pP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가능한 시점 등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인칭 시점내에서도 다양한 종류가 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</a:p>
          <a:p>
            <a:pPr algn="just" fontAlgn="base">
              <a:lnSpc>
                <a:spcPct val="160000"/>
              </a:lnSpc>
            </a:pP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이번 프로젝트에서는 가장 보편적인 플레이어를 등 뒤에서 보는 시점을 사용할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 내 다양한 시점 중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인칭 시점을 채택하여 게임을 하는 사람으로 하여금 직접적인 컨트롤과 게임 진행을 요구하여 게임에 몰입감을 줄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인칭 시점은 게임의 디자인과 플레이 경험에 큰 영향을 미치며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플레이어에게 캐릭터와 게임 세계를 다양한 각도에서 관찰할 수 있는 기회를 제공합니다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40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8142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PC 게임, 전략 비디오 게임, 디지털 합성이(가) 표시된 사진&#10;&#10;자동 생성된 설명">
            <a:extLst>
              <a:ext uri="{FF2B5EF4-FFF2-40B4-BE49-F238E27FC236}">
                <a16:creationId xmlns:a16="http://schemas.microsoft.com/office/drawing/2014/main" id="{1EBB3D82-FC15-D0FB-5F81-29BF926CB3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2584" r="9262"/>
          <a:stretch/>
        </p:blipFill>
        <p:spPr>
          <a:xfrm>
            <a:off x="5823855" y="10"/>
            <a:ext cx="12464143" cy="10286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" y="-1"/>
            <a:ext cx="6872291" cy="10287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4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A93A3A7-DB6F-2D02-2498-A4FB611CA069}"/>
              </a:ext>
            </a:extLst>
          </p:cNvPr>
          <p:cNvSpPr txBox="1"/>
          <p:nvPr/>
        </p:nvSpPr>
        <p:spPr>
          <a:xfrm>
            <a:off x="914400" y="591860"/>
            <a:ext cx="55626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3.3 </a:t>
            </a:r>
            <a:r>
              <a:rPr lang="ko-KR" altLang="en-US" sz="4400" dirty="0" err="1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로그라이크</a:t>
            </a:r>
            <a:endParaRPr lang="en-US" altLang="ko-KR" sz="4400" dirty="0">
              <a:solidFill>
                <a:schemeClr val="bg1"/>
              </a:solidFill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05D1C721-02BE-3A79-22BC-6CE5EC89FCDD}"/>
              </a:ext>
            </a:extLst>
          </p:cNvPr>
          <p:cNvSpPr/>
          <p:nvPr/>
        </p:nvSpPr>
        <p:spPr>
          <a:xfrm>
            <a:off x="1028700" y="1472780"/>
            <a:ext cx="4000500" cy="1311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8" name="TextBox 16">
            <a:extLst>
              <a:ext uri="{FF2B5EF4-FFF2-40B4-BE49-F238E27FC236}">
                <a16:creationId xmlns:a16="http://schemas.microsoft.com/office/drawing/2014/main" id="{B843F3F2-BA0A-F08E-3C6C-4A7E592DBC30}"/>
              </a:ext>
            </a:extLst>
          </p:cNvPr>
          <p:cNvSpPr txBox="1"/>
          <p:nvPr/>
        </p:nvSpPr>
        <p:spPr>
          <a:xfrm>
            <a:off x="890954" y="2519220"/>
            <a:ext cx="6010927" cy="2180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ko-KR" altLang="en-US" sz="3200" spc="-44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ko-KR" altLang="en-US" sz="3200" spc="-44" dirty="0">
                <a:solidFill>
                  <a:schemeClr val="accent2">
                    <a:lumMod val="60000"/>
                    <a:lumOff val="40000"/>
                  </a:schemeClr>
                </a:solidFill>
                <a:latin typeface="210 8비트 Light" panose="020B0600000101010101" charset="-127"/>
                <a:ea typeface="210 8비트 Light" panose="020B0600000101010101" charset="-127"/>
              </a:rPr>
              <a:t> 소개</a:t>
            </a:r>
            <a:endParaRPr lang="en-US" sz="32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>
              <a:lnSpc>
                <a:spcPts val="3419"/>
              </a:lnSpc>
            </a:pPr>
            <a:endParaRPr lang="en-US" sz="32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ko-KR" altLang="en-US" sz="3200" spc="-44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전략적 게임 플레이</a:t>
            </a:r>
            <a:endParaRPr lang="en-US" sz="32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 algn="l">
              <a:lnSpc>
                <a:spcPts val="3419"/>
              </a:lnSpc>
            </a:pPr>
            <a:endParaRPr lang="en-US" sz="32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r>
              <a:rPr lang="ko-KR" altLang="en-US" sz="3200" spc="-44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8비트 Light" panose="020B0600000101010101" charset="-127"/>
                <a:ea typeface="210 8비트 Light" panose="020B0600000101010101" charset="-127"/>
              </a:rPr>
              <a:t>성장요소</a:t>
            </a:r>
            <a:endParaRPr lang="en-US" sz="3200" spc="-44" dirty="0">
              <a:solidFill>
                <a:schemeClr val="accent6">
                  <a:lumMod val="60000"/>
                  <a:lumOff val="40000"/>
                </a:schemeClr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535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휴대 전화, 멀티미디어이(가) 표시된 사진&#10;&#10;자동 생성된 설명">
            <a:extLst>
              <a:ext uri="{FF2B5EF4-FFF2-40B4-BE49-F238E27FC236}">
                <a16:creationId xmlns:a16="http://schemas.microsoft.com/office/drawing/2014/main" id="{4C71F4FB-0BE3-3BCB-CAB3-7E12449EB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85331522-8724-9C1F-9A1C-30FCAA1313EB}"/>
              </a:ext>
            </a:extLst>
          </p:cNvPr>
          <p:cNvSpPr/>
          <p:nvPr/>
        </p:nvSpPr>
        <p:spPr>
          <a:xfrm>
            <a:off x="0" y="-59561"/>
            <a:ext cx="18287999" cy="10320184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67C86E-F8B3-2D45-5859-12BF220FAD49}"/>
              </a:ext>
            </a:extLst>
          </p:cNvPr>
          <p:cNvSpPr txBox="1"/>
          <p:nvPr/>
        </p:nvSpPr>
        <p:spPr>
          <a:xfrm>
            <a:off x="914400" y="591860"/>
            <a:ext cx="6172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3.3.1 </a:t>
            </a:r>
            <a:r>
              <a:rPr lang="ko-KR" altLang="en-US" sz="4400" dirty="0" err="1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로그라이크</a:t>
            </a:r>
            <a:endParaRPr lang="ko-KR" altLang="en-US" dirty="0"/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26076D40-3C59-ADB9-05E8-12C85B4FFB35}"/>
              </a:ext>
            </a:extLst>
          </p:cNvPr>
          <p:cNvSpPr/>
          <p:nvPr/>
        </p:nvSpPr>
        <p:spPr>
          <a:xfrm flipV="1">
            <a:off x="1028699" y="1420863"/>
            <a:ext cx="5295901" cy="51918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31DA9D21-AF25-52EB-8783-53D99B652E0A}"/>
              </a:ext>
            </a:extLst>
          </p:cNvPr>
          <p:cNvSpPr txBox="1"/>
          <p:nvPr/>
        </p:nvSpPr>
        <p:spPr>
          <a:xfrm>
            <a:off x="1028699" y="2324100"/>
            <a:ext cx="15449291" cy="5119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라는 장르는 플레이어가 죽었을 때 게임을 처음부터 다시 시작해야 하는 것을 주요 특징으로 합니다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이러한 장르는 도전적이며 전략적인 게임플레이를 촉진하고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플레이어의 스킬과 의사 결정이 게임 진행에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큰 영향을 미치는 것으로 알려져 있습니다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주요 특징으로는 플레이어가 죽었을 때 게임을 처음부터 </a:t>
            </a:r>
            <a:r>
              <a:rPr lang="ko-KR" altLang="en-US" sz="24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시작해야하여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반복적인 게임플레이를 요구하며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무작위로 생성된 레벨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아이템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적들을 특징으로 하는 무작위 생성된 요소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 외 전략적 게임플레이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성장 및 향상 등의 특징을 가지고 있습니다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607415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체스 말, 실내 게임 및 스포츠, 체스, 보드게임이(가) 표시된 사진&#10;&#10;자동 생성된 설명">
            <a:extLst>
              <a:ext uri="{FF2B5EF4-FFF2-40B4-BE49-F238E27FC236}">
                <a16:creationId xmlns:a16="http://schemas.microsoft.com/office/drawing/2014/main" id="{53EC5BEA-1FD1-48F2-E4F3-874BE069C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730"/>
          <a:stretch/>
        </p:blipFill>
        <p:spPr>
          <a:xfrm>
            <a:off x="20" y="10"/>
            <a:ext cx="18287980" cy="10286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5E5EFD3A-D69F-1771-3E43-B7258CA3BDB2}"/>
              </a:ext>
            </a:extLst>
          </p:cNvPr>
          <p:cNvSpPr/>
          <p:nvPr/>
        </p:nvSpPr>
        <p:spPr>
          <a:xfrm>
            <a:off x="-1" y="-59561"/>
            <a:ext cx="18288000" cy="10320184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6BAB7-E7CA-2E58-648C-E6D1AC5D5E1D}"/>
              </a:ext>
            </a:extLst>
          </p:cNvPr>
          <p:cNvSpPr txBox="1"/>
          <p:nvPr/>
        </p:nvSpPr>
        <p:spPr>
          <a:xfrm>
            <a:off x="914400" y="591860"/>
            <a:ext cx="6781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3.3.2 </a:t>
            </a:r>
            <a:r>
              <a:rPr lang="ko-KR" altLang="en-US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전략적 게임 플레이</a:t>
            </a:r>
            <a:endParaRPr lang="ko-KR" altLang="en-US" dirty="0"/>
          </a:p>
        </p:txBody>
      </p:sp>
      <p:sp>
        <p:nvSpPr>
          <p:cNvPr id="6" name="AutoShape 7">
            <a:extLst>
              <a:ext uri="{FF2B5EF4-FFF2-40B4-BE49-F238E27FC236}">
                <a16:creationId xmlns:a16="http://schemas.microsoft.com/office/drawing/2014/main" id="{0AD71D33-2EFE-B058-960C-AE8A5AEE8828}"/>
              </a:ext>
            </a:extLst>
          </p:cNvPr>
          <p:cNvSpPr/>
          <p:nvPr/>
        </p:nvSpPr>
        <p:spPr>
          <a:xfrm flipV="1">
            <a:off x="1028699" y="1420863"/>
            <a:ext cx="7124701" cy="51918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4CD00ACA-4E3B-8B76-CBD4-30BA1066A216}"/>
              </a:ext>
            </a:extLst>
          </p:cNvPr>
          <p:cNvSpPr txBox="1"/>
          <p:nvPr/>
        </p:nvSpPr>
        <p:spPr>
          <a:xfrm>
            <a:off x="1028699" y="2084786"/>
            <a:ext cx="15449291" cy="1573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게임의 핵심은 무작위로 생성된 레벨로 이러한 특징을 살려 해당 프로젝트에서도 플레이어가 죽으면 처음부터 진행하는 방식을 사용하여 이는 플레이어에게 신중한 결정과 전략을 </a:t>
            </a:r>
            <a:r>
              <a:rPr lang="ko-KR" altLang="en-US" sz="24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요구시킬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F8C6A0-4CB6-E8EE-91F2-E5A834DE62DC}"/>
              </a:ext>
            </a:extLst>
          </p:cNvPr>
          <p:cNvSpPr txBox="1"/>
          <p:nvPr/>
        </p:nvSpPr>
        <p:spPr>
          <a:xfrm>
            <a:off x="914400" y="4206079"/>
            <a:ext cx="6172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3.3.3 </a:t>
            </a:r>
            <a:r>
              <a:rPr lang="ko-KR" altLang="en-US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성장 요소</a:t>
            </a:r>
            <a:endParaRPr lang="ko-KR" altLang="en-US" dirty="0"/>
          </a:p>
        </p:txBody>
      </p:sp>
      <p:sp>
        <p:nvSpPr>
          <p:cNvPr id="29" name="AutoShape 7">
            <a:extLst>
              <a:ext uri="{FF2B5EF4-FFF2-40B4-BE49-F238E27FC236}">
                <a16:creationId xmlns:a16="http://schemas.microsoft.com/office/drawing/2014/main" id="{34C69569-5574-17C0-CDBB-FCE31A655E07}"/>
              </a:ext>
            </a:extLst>
          </p:cNvPr>
          <p:cNvSpPr/>
          <p:nvPr/>
        </p:nvSpPr>
        <p:spPr>
          <a:xfrm>
            <a:off x="1028699" y="5086999"/>
            <a:ext cx="5372101" cy="5650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0" name="TextBox 7">
            <a:extLst>
              <a:ext uri="{FF2B5EF4-FFF2-40B4-BE49-F238E27FC236}">
                <a16:creationId xmlns:a16="http://schemas.microsoft.com/office/drawing/2014/main" id="{1FEE559C-47AB-AEB5-884D-F13C33CEC93F}"/>
              </a:ext>
            </a:extLst>
          </p:cNvPr>
          <p:cNvSpPr txBox="1"/>
          <p:nvPr/>
        </p:nvSpPr>
        <p:spPr>
          <a:xfrm>
            <a:off x="1028698" y="5511288"/>
            <a:ext cx="15449291" cy="33465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플레이어가 반복 플레이를 통해 게임을 진행함에 따라 캐릭터나 스킬을 향상시킬 수 있는 시스템을 제공하는데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각 스테이지를 진행하거나 맵 내에 선택할 수 있는 오브젝트를 배치하여 플레이어가 선택하면서 </a:t>
            </a: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성장할 수 있는 기능을 사용할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이러한 점을 통해 플레이어는 자신이 가진 이점을 효과적으로 관리 하고 상황에 맞는 전투 전략을 개발하게 할 생각입니다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1703383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정보기기, 휴대 전화, 휴대용 통신 장치, 통신 장치이(가) 표시된 사진&#10;&#10;자동 생성된 설명">
            <a:extLst>
              <a:ext uri="{FF2B5EF4-FFF2-40B4-BE49-F238E27FC236}">
                <a16:creationId xmlns:a16="http://schemas.microsoft.com/office/drawing/2014/main" id="{53FE5E1E-01AF-FCA3-C3D2-1D97A5ED9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33185"/>
            <a:ext cx="18324872" cy="103553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Freeform 3">
            <a:extLst>
              <a:ext uri="{FF2B5EF4-FFF2-40B4-BE49-F238E27FC236}">
                <a16:creationId xmlns:a16="http://schemas.microsoft.com/office/drawing/2014/main" id="{EC0C4AC8-E141-B38C-FFD3-EFB55D386885}"/>
              </a:ext>
            </a:extLst>
          </p:cNvPr>
          <p:cNvSpPr/>
          <p:nvPr/>
        </p:nvSpPr>
        <p:spPr>
          <a:xfrm>
            <a:off x="0" y="-68394"/>
            <a:ext cx="18477272" cy="10320184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E42724-8264-FEBE-0C7A-55FDD6E0C907}"/>
              </a:ext>
            </a:extLst>
          </p:cNvPr>
          <p:cNvSpPr txBox="1"/>
          <p:nvPr/>
        </p:nvSpPr>
        <p:spPr>
          <a:xfrm>
            <a:off x="685800" y="800100"/>
            <a:ext cx="55626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3.4 </a:t>
            </a:r>
            <a:r>
              <a:rPr lang="ko-KR" altLang="en-US" sz="4400" spc="-44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8비트 Bold" panose="020B0600000101010101" charset="-127"/>
                <a:ea typeface="210 8비트 Bold" panose="020B0600000101010101" charset="-127"/>
              </a:rPr>
              <a:t>모바일</a:t>
            </a:r>
            <a:endParaRPr lang="en-US" altLang="ko-KR" sz="4400" spc="-44" dirty="0">
              <a:solidFill>
                <a:schemeClr val="accent6">
                  <a:lumMod val="60000"/>
                  <a:lumOff val="40000"/>
                </a:schemeClr>
              </a:solidFill>
              <a:latin typeface="210 8비트 Bold" panose="020B0600000101010101" charset="-127"/>
              <a:ea typeface="210 8비트 Bold" panose="020B0600000101010101" charset="-127"/>
            </a:endParaRPr>
          </a:p>
          <a:p>
            <a:endParaRPr lang="en-US" altLang="ko-KR" sz="4400" dirty="0"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4" name="AutoShape 7">
            <a:extLst>
              <a:ext uri="{FF2B5EF4-FFF2-40B4-BE49-F238E27FC236}">
                <a16:creationId xmlns:a16="http://schemas.microsoft.com/office/drawing/2014/main" id="{1D1CF196-8E3A-5FCC-2B74-B0EF799EE321}"/>
              </a:ext>
            </a:extLst>
          </p:cNvPr>
          <p:cNvSpPr/>
          <p:nvPr/>
        </p:nvSpPr>
        <p:spPr>
          <a:xfrm>
            <a:off x="800100" y="1681020"/>
            <a:ext cx="4000500" cy="13119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14B4B0AA-86FA-545E-AF3A-A5E9BB1F07AA}"/>
              </a:ext>
            </a:extLst>
          </p:cNvPr>
          <p:cNvSpPr/>
          <p:nvPr/>
        </p:nvSpPr>
        <p:spPr>
          <a:xfrm>
            <a:off x="8153400" y="-33184"/>
            <a:ext cx="10171472" cy="10320184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1BB6A243-72A2-57B2-1587-9BD1A3F037AA}"/>
              </a:ext>
            </a:extLst>
          </p:cNvPr>
          <p:cNvSpPr txBox="1"/>
          <p:nvPr/>
        </p:nvSpPr>
        <p:spPr>
          <a:xfrm>
            <a:off x="9144000" y="2171700"/>
            <a:ext cx="8819535" cy="33465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이번 프로젝트에서 저희 팀은 모바일 플랫폼에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인칭 </a:t>
            </a:r>
            <a:r>
              <a:rPr lang="ko-KR" altLang="en-US" sz="24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en-US" altLang="ko-KR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게임을 구현하는 것이 목표로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</a:t>
            </a: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핵심적인 부분을 살펴보면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UI,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그래픽과 성능 최적화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컨트롤과 카메라 시스템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모바일 플랫폼에서의 호환성 그리고 기기의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해상도가 있습니다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7F810CCC-59F7-1B43-208A-7312EE02DC3C}"/>
              </a:ext>
            </a:extLst>
          </p:cNvPr>
          <p:cNvSpPr txBox="1"/>
          <p:nvPr/>
        </p:nvSpPr>
        <p:spPr>
          <a:xfrm>
            <a:off x="685800" y="2171700"/>
            <a:ext cx="6010927" cy="3052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ko-KR" altLang="en-US" sz="3200" spc="-44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컨트롤러 및 인터페이스 설계</a:t>
            </a:r>
            <a:endParaRPr lang="en-US" sz="3200" spc="-44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>
              <a:lnSpc>
                <a:spcPts val="3419"/>
              </a:lnSpc>
            </a:pPr>
            <a:endParaRPr lang="en-US" sz="3200" spc="-44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ko-KR" altLang="en-US" sz="3200" spc="-44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그래픽 및 성능 최적화</a:t>
            </a:r>
            <a:endParaRPr lang="en-US" sz="3200" spc="-44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 algn="l">
              <a:lnSpc>
                <a:spcPts val="3419"/>
              </a:lnSpc>
            </a:pPr>
            <a:endParaRPr lang="en-US" sz="3200" spc="-44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r>
              <a:rPr lang="ko-KR" altLang="en-US" sz="3200" spc="-44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모바일 최적화 컨텐츠</a:t>
            </a:r>
            <a:endParaRPr lang="en-US" altLang="ko-KR" sz="3200" spc="-44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endParaRPr lang="en-US" sz="3200" spc="-44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r>
              <a:rPr lang="ko-KR" altLang="en-US" sz="3200" spc="-44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저 전력 모드</a:t>
            </a:r>
            <a:endParaRPr lang="en-US" sz="3200" spc="-44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9389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그림, 스케치, 구름, 만화 영화이(가) 표시된 사진&#10;&#10;자동 생성된 설명">
            <a:extLst>
              <a:ext uri="{FF2B5EF4-FFF2-40B4-BE49-F238E27FC236}">
                <a16:creationId xmlns:a16="http://schemas.microsoft.com/office/drawing/2014/main" id="{D0C109F0-1674-171D-2A4C-EC422D1D6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Freeform 3">
            <a:extLst>
              <a:ext uri="{FF2B5EF4-FFF2-40B4-BE49-F238E27FC236}">
                <a16:creationId xmlns:a16="http://schemas.microsoft.com/office/drawing/2014/main" id="{4C214AC8-4564-7BA3-A2EA-8BB882178C57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16C0E6-7434-A913-406C-8EE57881A48A}"/>
              </a:ext>
            </a:extLst>
          </p:cNvPr>
          <p:cNvSpPr txBox="1"/>
          <p:nvPr/>
        </p:nvSpPr>
        <p:spPr>
          <a:xfrm>
            <a:off x="228600" y="800100"/>
            <a:ext cx="90678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3.4.1 </a:t>
            </a:r>
            <a:r>
              <a:rPr lang="ko-KR" altLang="en-US" sz="4400" dirty="0">
                <a:solidFill>
                  <a:schemeClr val="accent2">
                    <a:lumMod val="40000"/>
                    <a:lumOff val="60000"/>
                  </a:schemeClr>
                </a:solidFill>
                <a:latin typeface="210 8비트 Bold" panose="020B0600000101010101" charset="-127"/>
                <a:ea typeface="210 8비트 Bold" panose="020B0600000101010101" charset="-127"/>
              </a:rPr>
              <a:t>컨트롤러</a:t>
            </a:r>
            <a:r>
              <a:rPr lang="ko-KR" altLang="en-US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 및 </a:t>
            </a:r>
            <a:r>
              <a:rPr lang="ko-KR" alt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latin typeface="210 8비트 Bold" panose="020B0600000101010101" charset="-127"/>
                <a:ea typeface="210 8비트 Bold" panose="020B0600000101010101" charset="-127"/>
              </a:rPr>
              <a:t>인터페이스</a:t>
            </a:r>
            <a:r>
              <a:rPr lang="ko-KR" altLang="en-US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 설계</a:t>
            </a:r>
            <a:endParaRPr lang="en-US" altLang="ko-KR" sz="4400" spc="-44" dirty="0">
              <a:solidFill>
                <a:schemeClr val="bg1"/>
              </a:solidFill>
              <a:latin typeface="210 8비트 Bold" panose="020B0600000101010101" charset="-127"/>
              <a:ea typeface="210 8비트 Bold" panose="020B0600000101010101" charset="-127"/>
            </a:endParaRPr>
          </a:p>
          <a:p>
            <a:endParaRPr lang="en-US" altLang="ko-KR" sz="4400" dirty="0"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5" name="AutoShape 7">
            <a:extLst>
              <a:ext uri="{FF2B5EF4-FFF2-40B4-BE49-F238E27FC236}">
                <a16:creationId xmlns:a16="http://schemas.microsoft.com/office/drawing/2014/main" id="{AA85FB88-9140-215C-77B9-54FB44F3266A}"/>
              </a:ext>
            </a:extLst>
          </p:cNvPr>
          <p:cNvSpPr/>
          <p:nvPr/>
        </p:nvSpPr>
        <p:spPr>
          <a:xfrm>
            <a:off x="342900" y="1681020"/>
            <a:ext cx="8953500" cy="3348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FEEE890-A0CD-497D-9736-1A82A21B0588}"/>
              </a:ext>
            </a:extLst>
          </p:cNvPr>
          <p:cNvSpPr txBox="1"/>
          <p:nvPr/>
        </p:nvSpPr>
        <p:spPr>
          <a:xfrm>
            <a:off x="1371600" y="2523649"/>
            <a:ext cx="12192000" cy="33465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PC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나 콘솔과 다르게 모바일에서는 터치 컨트롤로 게임을 조작해야 하므로 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게임내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UI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요소 및 터치 제스처를 직관적이고 단순하게 설계</a:t>
            </a:r>
            <a:r>
              <a:rPr lang="en-US" altLang="ko-KR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,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터치 스크린을 이용한 직관적인 조작 방식을 구현하고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가상 조이스틱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버튼 등을 활용하여 플레이어의 입력을 받아 움직이는 방식을 사용할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2137749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무용품, 문구용품, 펜, 사무 기기이(가) 표시된 사진&#10;&#10;자동 생성된 설명">
            <a:extLst>
              <a:ext uri="{FF2B5EF4-FFF2-40B4-BE49-F238E27FC236}">
                <a16:creationId xmlns:a16="http://schemas.microsoft.com/office/drawing/2014/main" id="{5ECFD928-57B0-5D91-EA3E-D236CE6AA5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5746"/>
          <a:stretch/>
        </p:blipFill>
        <p:spPr>
          <a:xfrm>
            <a:off x="20" y="1923"/>
            <a:ext cx="18287980" cy="10285077"/>
          </a:xfrm>
          <a:prstGeom prst="rect">
            <a:avLst/>
          </a:prstGeo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F5B6242D-F518-958D-13D8-BE09563B2F01}"/>
              </a:ext>
            </a:extLst>
          </p:cNvPr>
          <p:cNvSpPr/>
          <p:nvPr/>
        </p:nvSpPr>
        <p:spPr>
          <a:xfrm>
            <a:off x="7848600" y="0"/>
            <a:ext cx="10524392" cy="10287000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4EE00B-877B-E1FF-6EDB-3DEE148E2DE4}"/>
              </a:ext>
            </a:extLst>
          </p:cNvPr>
          <p:cNvSpPr txBox="1"/>
          <p:nvPr/>
        </p:nvSpPr>
        <p:spPr>
          <a:xfrm>
            <a:off x="685800" y="800100"/>
            <a:ext cx="71628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210 8비트 Bold" panose="020B0600000101010101" charset="-127"/>
                <a:ea typeface="210 8비트 Bold" panose="020B0600000101010101" charset="-127"/>
              </a:rPr>
              <a:t>3.4.2 </a:t>
            </a:r>
            <a:r>
              <a:rPr lang="ko-KR" altLang="en-US" sz="4400" spc="-44" dirty="0">
                <a:latin typeface="210 8비트 Bold" panose="020B0600000101010101" charset="-127"/>
                <a:ea typeface="210 8비트 Bold" panose="020B0600000101010101" charset="-127"/>
              </a:rPr>
              <a:t>그래픽</a:t>
            </a:r>
            <a:r>
              <a:rPr lang="en-US" altLang="ko-KR" sz="4400" spc="-44" dirty="0">
                <a:latin typeface="210 8비트 Bold" panose="020B0600000101010101" charset="-127"/>
                <a:ea typeface="210 8비트 Bold" panose="020B0600000101010101" charset="-127"/>
              </a:rPr>
              <a:t>, </a:t>
            </a:r>
            <a:r>
              <a:rPr lang="ko-KR" altLang="en-US" sz="4400" spc="-44" dirty="0">
                <a:latin typeface="210 8비트 Bold" panose="020B0600000101010101" charset="-127"/>
                <a:ea typeface="210 8비트 Bold" panose="020B0600000101010101" charset="-127"/>
              </a:rPr>
              <a:t>성능 최적화</a:t>
            </a:r>
            <a:endParaRPr lang="en-US" altLang="ko-KR" sz="4400" dirty="0"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6" name="AutoShape 7">
            <a:extLst>
              <a:ext uri="{FF2B5EF4-FFF2-40B4-BE49-F238E27FC236}">
                <a16:creationId xmlns:a16="http://schemas.microsoft.com/office/drawing/2014/main" id="{B5FD9A17-CCE5-BE68-7024-BAD3FF086502}"/>
              </a:ext>
            </a:extLst>
          </p:cNvPr>
          <p:cNvSpPr/>
          <p:nvPr/>
        </p:nvSpPr>
        <p:spPr>
          <a:xfrm flipV="1">
            <a:off x="800100" y="1638301"/>
            <a:ext cx="6667500" cy="4272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8EA5DD39-A0A5-78E6-5587-4B4196211CD5}"/>
              </a:ext>
            </a:extLst>
          </p:cNvPr>
          <p:cNvSpPr txBox="1"/>
          <p:nvPr/>
        </p:nvSpPr>
        <p:spPr>
          <a:xfrm>
            <a:off x="8991600" y="800100"/>
            <a:ext cx="8819535" cy="39374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모바일 기기는 컴퓨터와 비교하여 제한된 그래픽 성능을 가집니다 따라서 게임의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3D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모델링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텍스처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그래픽 효과 등을 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최적화하여 원활한 게임 플레이를 구현해볼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게임을 하는 사용자가 주로 보는 오브젝트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(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플레이어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적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무기 등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)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을 제외하고 단순한 그래픽을 사용하여 모바일에서도 가능한 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그래픽을 구현할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E0A0E4-6CBD-CF4A-4E22-B510323D1B90}"/>
              </a:ext>
            </a:extLst>
          </p:cNvPr>
          <p:cNvSpPr txBox="1"/>
          <p:nvPr/>
        </p:nvSpPr>
        <p:spPr>
          <a:xfrm>
            <a:off x="304800" y="5753100"/>
            <a:ext cx="74881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210 8비트 Bold" panose="020B0600000101010101" charset="-127"/>
                <a:ea typeface="210 8비트 Bold" panose="020B0600000101010101" charset="-127"/>
              </a:rPr>
              <a:t>3.4.3 </a:t>
            </a:r>
            <a:r>
              <a:rPr lang="ko-KR" altLang="en-US" sz="4400" spc="-44" dirty="0">
                <a:latin typeface="210 8비트 Bold" panose="020B0600000101010101" charset="-127"/>
                <a:ea typeface="210 8비트 Bold" panose="020B0600000101010101" charset="-127"/>
              </a:rPr>
              <a:t>모바일 최적화 컨텐츠</a:t>
            </a:r>
            <a:endParaRPr lang="en-US" altLang="ko-KR" sz="4400" dirty="0">
              <a:ea typeface="210 8비트 Bold"/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C977CD85-FA99-5B0C-4C6E-02BA1BFD9E75}"/>
              </a:ext>
            </a:extLst>
          </p:cNvPr>
          <p:cNvSpPr/>
          <p:nvPr/>
        </p:nvSpPr>
        <p:spPr>
          <a:xfrm flipV="1">
            <a:off x="744416" y="6591301"/>
            <a:ext cx="6667500" cy="4272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50E60489-36F3-8FAA-1771-33F1E81F20B7}"/>
              </a:ext>
            </a:extLst>
          </p:cNvPr>
          <p:cNvSpPr txBox="1"/>
          <p:nvPr/>
        </p:nvSpPr>
        <p:spPr>
          <a:xfrm>
            <a:off x="8874369" y="5295900"/>
            <a:ext cx="8819535" cy="45284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모바일은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PC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와 달리 섬세한 조작이 불가하므로 게임의 콘텐츠와 난이도를 모바일 사용자에게 최적화해야 합니다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짧은 게임 세션 동안도 흥미로운 게임 경험을 제공하고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모바일 환경에 적합한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난이도를 설정할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복잡한 맵 구조가 아닌 직관적으로 알아볼 수 있는 구조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기본적으로 사거리가 긴 무기 등 각종 이점을 플레이어에게 제공하여 모바일에서도 쉽게 진행되게 할 것입니다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2299868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정보기기, 전자 기기, 휴대용 통신 장치, 통신 장치이(가) 표시된 사진&#10;&#10;자동 생성된 설명">
            <a:extLst>
              <a:ext uri="{FF2B5EF4-FFF2-40B4-BE49-F238E27FC236}">
                <a16:creationId xmlns:a16="http://schemas.microsoft.com/office/drawing/2014/main" id="{D802DDCD-3256-4F6C-425D-5E628D84E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" b="15778"/>
          <a:stretch/>
        </p:blipFill>
        <p:spPr>
          <a:xfrm>
            <a:off x="1" y="10"/>
            <a:ext cx="18298236" cy="10286990"/>
          </a:xfrm>
          <a:prstGeom prst="rect">
            <a:avLst/>
          </a:prstGeo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AF39C1FA-1DCD-2350-B8B8-BAB5D905992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4CF00-7684-C39C-CCA6-B40AE38E98C0}"/>
              </a:ext>
            </a:extLst>
          </p:cNvPr>
          <p:cNvSpPr txBox="1"/>
          <p:nvPr/>
        </p:nvSpPr>
        <p:spPr>
          <a:xfrm>
            <a:off x="914400" y="591860"/>
            <a:ext cx="55626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3.4.4 </a:t>
            </a:r>
            <a:r>
              <a:rPr lang="ko-KR" altLang="en-US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저 전력 모드</a:t>
            </a:r>
            <a:endParaRPr lang="en-US" altLang="ko-KR" sz="4400" dirty="0">
              <a:solidFill>
                <a:schemeClr val="bg1"/>
              </a:solidFill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6" name="AutoShape 7">
            <a:extLst>
              <a:ext uri="{FF2B5EF4-FFF2-40B4-BE49-F238E27FC236}">
                <a16:creationId xmlns:a16="http://schemas.microsoft.com/office/drawing/2014/main" id="{3A043258-7B32-FB63-F223-A480E3452E65}"/>
              </a:ext>
            </a:extLst>
          </p:cNvPr>
          <p:cNvSpPr/>
          <p:nvPr/>
        </p:nvSpPr>
        <p:spPr>
          <a:xfrm flipV="1">
            <a:off x="1028700" y="1409701"/>
            <a:ext cx="5448300" cy="6308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CE685F5D-DA4E-EE88-460F-60A18722A152}"/>
              </a:ext>
            </a:extLst>
          </p:cNvPr>
          <p:cNvSpPr txBox="1"/>
          <p:nvPr/>
        </p:nvSpPr>
        <p:spPr>
          <a:xfrm>
            <a:off x="8439765" y="1115080"/>
            <a:ext cx="8819535" cy="80740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저전력 모드는 플레이어의 배터리 수명을 효율적으로 관리하고 게임을 더 오래 즐길 수 있게 해주는데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모바일 기기는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컴퓨터에 비해 배터리에 수명이 있는 단점이 존재한다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457200" indent="-457200" algn="just" fontAlgn="base">
              <a:lnSpc>
                <a:spcPct val="160000"/>
              </a:lnSpc>
              <a:buAutoNum type="arabicPeriod"/>
            </a:pP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Unity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내에서 배터리 수명 관리를 위한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API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와 기능을 제공하므로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배터리 및 성능 데이터를 수집하여 게임이 적절한</a:t>
            </a:r>
            <a:r>
              <a:rPr lang="en-US" altLang="ko-KR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조치 취하기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2. </a:t>
            </a:r>
            <a:r>
              <a:rPr lang="ko-KR" altLang="en-US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실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시간 그림자 및 렌더링을 조절하거나 게임 내의 애니메이션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그래픽 효과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입자 시스템 등을 최적화하여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GPU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및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CPU </a:t>
            </a:r>
          </a:p>
          <a:p>
            <a:pPr algn="just" fontAlgn="base">
              <a:lnSpc>
                <a:spcPct val="160000"/>
              </a:lnSpc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부하를 줄이기</a:t>
            </a:r>
          </a:p>
          <a:p>
            <a:pPr algn="just" fontAlgn="base">
              <a:lnSpc>
                <a:spcPct val="160000"/>
              </a:lnSpc>
            </a:pP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1776787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682680" y="903840"/>
            <a:ext cx="3073478" cy="0"/>
          </a:xfrm>
          <a:prstGeom prst="line">
            <a:avLst/>
          </a:prstGeom>
          <a:ln w="28575" cap="flat">
            <a:solidFill>
              <a:srgbClr val="3A4C8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-80116" y="5826125"/>
            <a:ext cx="18453100" cy="4549775"/>
            <a:chOff x="0" y="0"/>
            <a:chExt cx="4860076" cy="11982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60076" cy="1198295"/>
            </a:xfrm>
            <a:custGeom>
              <a:avLst/>
              <a:gdLst/>
              <a:ahLst/>
              <a:cxnLst/>
              <a:rect l="l" t="t" r="r" b="b"/>
              <a:pathLst>
                <a:path w="4860076" h="1198295">
                  <a:moveTo>
                    <a:pt x="0" y="0"/>
                  </a:moveTo>
                  <a:lnTo>
                    <a:pt x="4860076" y="0"/>
                  </a:lnTo>
                  <a:lnTo>
                    <a:pt x="4860076" y="1198295"/>
                  </a:lnTo>
                  <a:lnTo>
                    <a:pt x="0" y="1198295"/>
                  </a:lnTo>
                  <a:close/>
                </a:path>
              </a:pathLst>
            </a:custGeom>
            <a:solidFill>
              <a:srgbClr val="172459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-117139" y="1076325"/>
            <a:ext cx="2507936" cy="1012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7700"/>
              </a:lnSpc>
            </a:pPr>
            <a:r>
              <a:rPr lang="en-US" sz="7000" spc="-175">
                <a:solidFill>
                  <a:srgbClr val="3A4C8F"/>
                </a:solidFill>
                <a:ea typeface="210 8비트 Bold"/>
              </a:rPr>
              <a:t>목차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196693" y="556178"/>
            <a:ext cx="2507936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160"/>
              </a:lnSpc>
              <a:spcBef>
                <a:spcPct val="0"/>
              </a:spcBef>
            </a:pPr>
            <a:r>
              <a:rPr lang="en-US" sz="1800" spc="135">
                <a:solidFill>
                  <a:srgbClr val="3A4C8F"/>
                </a:solidFill>
                <a:latin typeface="Arita Dotum Bold"/>
              </a:rPr>
              <a:t>CONTENTS</a:t>
            </a:r>
          </a:p>
        </p:txBody>
      </p:sp>
      <p:sp>
        <p:nvSpPr>
          <p:cNvPr id="8" name="AutoShape 8"/>
          <p:cNvSpPr/>
          <p:nvPr/>
        </p:nvSpPr>
        <p:spPr>
          <a:xfrm>
            <a:off x="1041384" y="5575300"/>
            <a:ext cx="2451178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diamond" w="lg" len="lg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1041384" y="4991100"/>
            <a:ext cx="334969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spc="-75" dirty="0" err="1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개요</a:t>
            </a:r>
            <a:r>
              <a:rPr lang="en-US" sz="3000" spc="-75" dirty="0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 및 </a:t>
            </a:r>
            <a:r>
              <a:rPr lang="en-US" sz="3000" spc="-75" dirty="0" err="1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배경</a:t>
            </a:r>
            <a:endParaRPr lang="en-US" sz="3000" spc="-75" dirty="0">
              <a:solidFill>
                <a:srgbClr val="3A4C8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12784" y="5968624"/>
            <a:ext cx="3578059" cy="382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개발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시스템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소개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  <p:sp>
        <p:nvSpPr>
          <p:cNvPr id="11" name="AutoShape 11"/>
          <p:cNvSpPr/>
          <p:nvPr/>
        </p:nvSpPr>
        <p:spPr>
          <a:xfrm>
            <a:off x="4481478" y="5575300"/>
            <a:ext cx="2451178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diamond" w="lg" len="lg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4481478" y="4991100"/>
            <a:ext cx="334969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spc="-75" dirty="0" err="1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기존사례</a:t>
            </a:r>
            <a:endParaRPr lang="en-US" sz="3000" spc="-75" dirty="0">
              <a:solidFill>
                <a:srgbClr val="3A4C8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252878" y="5968624"/>
            <a:ext cx="3578059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유사한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기존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사례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차이점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  <p:sp>
        <p:nvSpPr>
          <p:cNvPr id="14" name="AutoShape 14"/>
          <p:cNvSpPr/>
          <p:nvPr/>
        </p:nvSpPr>
        <p:spPr>
          <a:xfrm>
            <a:off x="7921573" y="5575300"/>
            <a:ext cx="2451178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diamond" w="lg" len="lg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7921573" y="4991100"/>
            <a:ext cx="334969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spc="-75" dirty="0" err="1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주요기능</a:t>
            </a:r>
            <a:endParaRPr lang="en-US" sz="3000" spc="-75" dirty="0">
              <a:solidFill>
                <a:srgbClr val="3A4C8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692973" y="5968624"/>
            <a:ext cx="3578059" cy="168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3D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그래픽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3인칭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시점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장르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모바일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  <p:sp>
        <p:nvSpPr>
          <p:cNvPr id="17" name="AutoShape 17"/>
          <p:cNvSpPr/>
          <p:nvPr/>
        </p:nvSpPr>
        <p:spPr>
          <a:xfrm>
            <a:off x="11361431" y="5575300"/>
            <a:ext cx="2451178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diamond" w="lg" len="lg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8" name="TextBox 18"/>
          <p:cNvSpPr txBox="1"/>
          <p:nvPr/>
        </p:nvSpPr>
        <p:spPr>
          <a:xfrm>
            <a:off x="10668001" y="4991100"/>
            <a:ext cx="3904926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spc="-75" dirty="0" err="1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핵심</a:t>
            </a:r>
            <a:r>
              <a:rPr lang="en-US" sz="3000" spc="-75" dirty="0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 </a:t>
            </a:r>
            <a:r>
              <a:rPr lang="en-US" sz="3000" spc="-75" dirty="0" err="1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구현</a:t>
            </a:r>
            <a:r>
              <a:rPr lang="en-US" sz="3000" spc="-75" dirty="0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 </a:t>
            </a:r>
            <a:r>
              <a:rPr lang="en-US" sz="3000" spc="-75" dirty="0" err="1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기술</a:t>
            </a:r>
            <a:r>
              <a:rPr lang="en-US" sz="3000" spc="-75" dirty="0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 / </a:t>
            </a:r>
            <a:r>
              <a:rPr lang="en-US" sz="3000" spc="-75" dirty="0" err="1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구상도</a:t>
            </a:r>
            <a:endParaRPr lang="en-US" sz="3000" spc="-75" dirty="0">
              <a:solidFill>
                <a:srgbClr val="3A4C8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1133068" y="5968624"/>
            <a:ext cx="3578059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사용된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개발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도구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시스템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구성도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14801289" y="5575300"/>
            <a:ext cx="2451178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diamond" w="lg" len="lg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14801289" y="4991100"/>
            <a:ext cx="334969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spc="-75" dirty="0" err="1">
                <a:solidFill>
                  <a:srgbClr val="3A4C8F"/>
                </a:solidFill>
                <a:latin typeface="210 8비트 Bold" panose="020B0600000101010101" charset="-127"/>
                <a:ea typeface="210 8비트 Bold" panose="020B0600000101010101" charset="-127"/>
              </a:rPr>
              <a:t>기타</a:t>
            </a:r>
            <a:r>
              <a:rPr lang="en-US" sz="3000" spc="-75" dirty="0">
                <a:solidFill>
                  <a:srgbClr val="3A4C8F"/>
                </a:solidFill>
                <a:ea typeface="Arita Dotum Bold"/>
              </a:rPr>
              <a:t>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572926" y="5968624"/>
            <a:ext cx="3578059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개발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일정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팀원별</a:t>
            </a:r>
            <a:r>
              <a:rPr lang="en-US" sz="1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1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역할</a:t>
            </a:r>
            <a:endParaRPr lang="en-US" sz="1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23C66ED-DBBF-12CA-7F5E-813E0E7D0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1434"/>
            <a:ext cx="18288000" cy="10342480"/>
            <a:chOff x="0" y="-7622"/>
            <a:chExt cx="12192000" cy="6894986"/>
          </a:xfrm>
        </p:grpSpPr>
        <p:sp>
          <p:nvSpPr>
            <p:cNvPr id="8" name="Rectangle 11">
              <a:extLst>
                <a:ext uri="{FF2B5EF4-FFF2-40B4-BE49-F238E27FC236}">
                  <a16:creationId xmlns:a16="http://schemas.microsoft.com/office/drawing/2014/main" id="{E3002B52-2669-1ED7-2E0F-0627FC31D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-7621"/>
              <a:ext cx="12192000" cy="6887364"/>
            </a:xfrm>
            <a:prstGeom prst="rect">
              <a:avLst/>
            </a:prstGeom>
            <a:gradFill>
              <a:gsLst>
                <a:gs pos="8000">
                  <a:schemeClr val="accent5"/>
                </a:gs>
                <a:gs pos="100000">
                  <a:schemeClr val="accent2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82E9EC0D-91EA-9D35-F655-335C580AB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9" y="0"/>
              <a:ext cx="8216919" cy="688736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79000"/>
                  </a:schemeClr>
                </a:gs>
                <a:gs pos="40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19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13">
              <a:extLst>
                <a:ext uri="{FF2B5EF4-FFF2-40B4-BE49-F238E27FC236}">
                  <a16:creationId xmlns:a16="http://schemas.microsoft.com/office/drawing/2014/main" id="{7770627C-B480-1145-72DC-5B59DBE04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39978" y="-7622"/>
              <a:ext cx="8451623" cy="6887367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  <a:alpha val="67000"/>
                  </a:schemeClr>
                </a:gs>
                <a:gs pos="60000">
                  <a:schemeClr val="accent5">
                    <a:alpha val="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4">
              <a:extLst>
                <a:ext uri="{FF2B5EF4-FFF2-40B4-BE49-F238E27FC236}">
                  <a16:creationId xmlns:a16="http://schemas.microsoft.com/office/drawing/2014/main" id="{E9F81D39-93D1-019C-74DC-4710F533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127281" y="7060"/>
              <a:ext cx="3064320" cy="68726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8000"/>
                  </a:schemeClr>
                </a:gs>
                <a:gs pos="41000">
                  <a:schemeClr val="accent2">
                    <a:alpha val="0"/>
                  </a:schemeClr>
                </a:gs>
              </a:gsLst>
              <a:lin ang="1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pic>
        <p:nvPicPr>
          <p:cNvPr id="6" name="그림 5" descr="텍스트, 스크린샷, 다채로움, 디자인이(가) 표시된 사진&#10;&#10;자동 생성된 설명">
            <a:extLst>
              <a:ext uri="{FF2B5EF4-FFF2-40B4-BE49-F238E27FC236}">
                <a16:creationId xmlns:a16="http://schemas.microsoft.com/office/drawing/2014/main" id="{C70279F5-EE8E-4ECD-ED40-22BA06D710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065" b="8304"/>
          <a:stretch/>
        </p:blipFill>
        <p:spPr>
          <a:xfrm>
            <a:off x="20" y="-11436"/>
            <a:ext cx="18287981" cy="10331047"/>
          </a:xfrm>
          <a:prstGeom prst="rect">
            <a:avLst/>
          </a:prstGeom>
        </p:spPr>
      </p:pic>
      <p:grpSp>
        <p:nvGrpSpPr>
          <p:cNvPr id="7" name="Group 4">
            <a:extLst>
              <a:ext uri="{FF2B5EF4-FFF2-40B4-BE49-F238E27FC236}">
                <a16:creationId xmlns:a16="http://schemas.microsoft.com/office/drawing/2014/main" id="{7F02785B-1AFB-37EF-A891-A3733DA6DE91}"/>
              </a:ext>
            </a:extLst>
          </p:cNvPr>
          <p:cNvGrpSpPr/>
          <p:nvPr/>
        </p:nvGrpSpPr>
        <p:grpSpPr>
          <a:xfrm>
            <a:off x="-147515" y="-185209"/>
            <a:ext cx="9526189" cy="10657419"/>
            <a:chOff x="0" y="0"/>
            <a:chExt cx="2508955" cy="2806892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10DCB336-2021-489B-D9A4-A6A94124813E}"/>
                </a:ext>
              </a:extLst>
            </p:cNvPr>
            <p:cNvSpPr/>
            <p:nvPr/>
          </p:nvSpPr>
          <p:spPr>
            <a:xfrm>
              <a:off x="0" y="0"/>
              <a:ext cx="2508955" cy="2806892"/>
            </a:xfrm>
            <a:custGeom>
              <a:avLst/>
              <a:gdLst/>
              <a:ahLst/>
              <a:cxnLst/>
              <a:rect l="l" t="t" r="r" b="b"/>
              <a:pathLst>
                <a:path w="2508955" h="2806892">
                  <a:moveTo>
                    <a:pt x="0" y="0"/>
                  </a:moveTo>
                  <a:lnTo>
                    <a:pt x="2508955" y="0"/>
                  </a:lnTo>
                  <a:lnTo>
                    <a:pt x="2508955" y="2806892"/>
                  </a:lnTo>
                  <a:lnTo>
                    <a:pt x="0" y="2806892"/>
                  </a:lnTo>
                  <a:close/>
                </a:path>
              </a:pathLst>
            </a:custGeom>
            <a:solidFill>
              <a:srgbClr val="172459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6">
              <a:extLst>
                <a:ext uri="{FF2B5EF4-FFF2-40B4-BE49-F238E27FC236}">
                  <a16:creationId xmlns:a16="http://schemas.microsoft.com/office/drawing/2014/main" id="{C8D730BF-DAEF-C69A-0334-4B0EDEF9CEAC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9" name="TextBox 7">
            <a:extLst>
              <a:ext uri="{FF2B5EF4-FFF2-40B4-BE49-F238E27FC236}">
                <a16:creationId xmlns:a16="http://schemas.microsoft.com/office/drawing/2014/main" id="{5E3051D4-DCE8-AAEA-F30D-121FCC8A6487}"/>
              </a:ext>
            </a:extLst>
          </p:cNvPr>
          <p:cNvSpPr txBox="1"/>
          <p:nvPr/>
        </p:nvSpPr>
        <p:spPr>
          <a:xfrm>
            <a:off x="381000" y="3390900"/>
            <a:ext cx="16230600" cy="2769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800"/>
              </a:lnSpc>
              <a:spcBef>
                <a:spcPct val="0"/>
              </a:spcBef>
            </a:pPr>
            <a:r>
              <a:rPr lang="en-US" sz="9000" spc="-359" dirty="0">
                <a:solidFill>
                  <a:srgbClr val="FFFFFF"/>
                </a:solidFill>
                <a:latin typeface="210 8비트 Light"/>
              </a:rPr>
              <a:t>4. </a:t>
            </a:r>
            <a:r>
              <a:rPr lang="ko-KR" altLang="en-US" sz="9000" spc="-359" dirty="0">
                <a:solidFill>
                  <a:srgbClr val="FFFFFF"/>
                </a:solidFill>
                <a:latin typeface="210 8비트 Bold" panose="020B0600000101010101" charset="-127"/>
                <a:ea typeface="210 8비트 Bold" panose="020B0600000101010101" charset="-127"/>
              </a:rPr>
              <a:t>핵심 구현 기술</a:t>
            </a:r>
            <a:endParaRPr lang="en-US" altLang="ko-KR" sz="9000" spc="-359" dirty="0">
              <a:solidFill>
                <a:srgbClr val="FFFFF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  <a:p>
            <a:pPr marL="0" lvl="0" indent="0">
              <a:lnSpc>
                <a:spcPts val="10800"/>
              </a:lnSpc>
              <a:spcBef>
                <a:spcPct val="0"/>
              </a:spcBef>
            </a:pPr>
            <a:r>
              <a:rPr lang="en-US" altLang="ko-KR" sz="9000" spc="-359" dirty="0">
                <a:solidFill>
                  <a:srgbClr val="FFFFFF"/>
                </a:solidFill>
                <a:latin typeface="210 8비트 Bold" panose="020B0600000101010101" charset="-127"/>
                <a:ea typeface="210 8비트 Bold" panose="020B0600000101010101" charset="-127"/>
              </a:rPr>
              <a:t>    , </a:t>
            </a:r>
            <a:r>
              <a:rPr lang="ko-KR" altLang="en-US" sz="9000" spc="-359" dirty="0">
                <a:solidFill>
                  <a:srgbClr val="FFFFFF"/>
                </a:solidFill>
                <a:latin typeface="210 8비트 Bold" panose="020B0600000101010101" charset="-127"/>
                <a:ea typeface="210 8비트 Bold" panose="020B0600000101010101" charset="-127"/>
              </a:rPr>
              <a:t>시스템 구상도</a:t>
            </a:r>
            <a:endParaRPr lang="en-US" altLang="ko-KR" sz="9000" spc="-359" dirty="0">
              <a:solidFill>
                <a:srgbClr val="FFFFF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9709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밤, 건물, 조각상, 빛이(가) 표시된 사진&#10;&#10;자동 생성된 설명">
            <a:extLst>
              <a:ext uri="{FF2B5EF4-FFF2-40B4-BE49-F238E27FC236}">
                <a16:creationId xmlns:a16="http://schemas.microsoft.com/office/drawing/2014/main" id="{2AB31EB4-4628-67CC-D35B-F0F0CD2C6C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686" r="3393" b="1"/>
          <a:stretch/>
        </p:blipFill>
        <p:spPr>
          <a:xfrm>
            <a:off x="20" y="10"/>
            <a:ext cx="13712596" cy="10295217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3" name="그림 2" descr="폰트, 상징, 로고, 그래픽이(가) 표시된 사진&#10;&#10;자동 생성된 설명">
            <a:extLst>
              <a:ext uri="{FF2B5EF4-FFF2-40B4-BE49-F238E27FC236}">
                <a16:creationId xmlns:a16="http://schemas.microsoft.com/office/drawing/2014/main" id="{A3358B56-657E-67DA-DA6B-8EE6D54723E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7406" r="19814" b="-1"/>
          <a:stretch/>
        </p:blipFill>
        <p:spPr>
          <a:xfrm>
            <a:off x="8685529" y="10"/>
            <a:ext cx="9602471" cy="10279481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503BF3-51C7-F888-86CA-EBDFF009258E}"/>
              </a:ext>
            </a:extLst>
          </p:cNvPr>
          <p:cNvSpPr txBox="1"/>
          <p:nvPr/>
        </p:nvSpPr>
        <p:spPr>
          <a:xfrm>
            <a:off x="15056025" y="10299700"/>
            <a:ext cx="323197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ko-KR" altLang="en-US" sz="700">
                <a:solidFill>
                  <a:srgbClr val="FFFFFF"/>
                </a:solidFill>
              </a:rPr>
              <a:t>알 수 없는 작성자 님의 </a:t>
            </a:r>
            <a:r>
              <a:rPr lang="ko-KR" altLang="en-US" sz="700">
                <a:solidFill>
                  <a:srgbClr val="FFFFFF"/>
                </a:solidFill>
                <a:hlinkClick r:id="rId5" tooltip="https://tistory.wonsorang.com/78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이 사진</a:t>
            </a:r>
            <a:r>
              <a:rPr lang="ko-KR" altLang="en-US" sz="700">
                <a:solidFill>
                  <a:srgbClr val="FFFFFF"/>
                </a:solidFill>
              </a:rPr>
              <a:t>에는 </a:t>
            </a:r>
            <a:r>
              <a:rPr lang="ko-KR" altLang="en-US" sz="700">
                <a:solidFill>
                  <a:srgbClr val="FFFFFF"/>
                </a:solidFill>
                <a:hlinkClick r:id="rId6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ko-KR" altLang="en-US" sz="700">
                <a:solidFill>
                  <a:srgbClr val="FFFFFF"/>
                </a:solidFill>
              </a:rPr>
              <a:t> 라이선스가 적용됩니다.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603FDC-4DE1-53AE-25D4-0CDE4963ADED}"/>
              </a:ext>
            </a:extLst>
          </p:cNvPr>
          <p:cNvSpPr txBox="1"/>
          <p:nvPr/>
        </p:nvSpPr>
        <p:spPr>
          <a:xfrm>
            <a:off x="11836999" y="10299700"/>
            <a:ext cx="320632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ko-KR" altLang="en-US" sz="700">
                <a:solidFill>
                  <a:srgbClr val="FFFFFF"/>
                </a:solidFill>
              </a:rPr>
              <a:t>알 수 없는 작성자 님의 </a:t>
            </a:r>
            <a:r>
              <a:rPr lang="ko-KR" altLang="en-US" sz="700">
                <a:solidFill>
                  <a:srgbClr val="FFFFFF"/>
                </a:solidFill>
                <a:hlinkClick r:id="rId3" tooltip="https://chamiseul-blender.tistory.com/entry/blender-2-81-start-02-interface-0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이 사진</a:t>
            </a:r>
            <a:r>
              <a:rPr lang="ko-KR" altLang="en-US" sz="700">
                <a:solidFill>
                  <a:srgbClr val="FFFFFF"/>
                </a:solidFill>
              </a:rPr>
              <a:t>에는 </a:t>
            </a:r>
            <a:r>
              <a:rPr lang="ko-KR" altLang="en-US" sz="700">
                <a:solidFill>
                  <a:srgbClr val="FFFFFF"/>
                </a:solidFill>
                <a:hlinkClick r:id="rId7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ko-KR" altLang="en-US" sz="700">
                <a:solidFill>
                  <a:srgbClr val="FFFFFF"/>
                </a:solidFill>
              </a:rPr>
              <a:t> 라이선스가 적용됩니다.</a:t>
            </a:r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1748AC0E-DA18-36B8-204B-234EA4CC936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317268-8751-7048-150B-A31F74A9BC4B}"/>
              </a:ext>
            </a:extLst>
          </p:cNvPr>
          <p:cNvSpPr txBox="1"/>
          <p:nvPr/>
        </p:nvSpPr>
        <p:spPr>
          <a:xfrm>
            <a:off x="914400" y="591860"/>
            <a:ext cx="55626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4. </a:t>
            </a:r>
            <a:r>
              <a:rPr lang="ko-KR" altLang="en-US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핵심 구현 기술</a:t>
            </a:r>
            <a:endParaRPr lang="en-US" altLang="ko-KR" sz="4400" dirty="0">
              <a:solidFill>
                <a:schemeClr val="bg1"/>
              </a:solidFill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D4944912-678E-63CB-1267-1BF72037BF2A}"/>
              </a:ext>
            </a:extLst>
          </p:cNvPr>
          <p:cNvSpPr/>
          <p:nvPr/>
        </p:nvSpPr>
        <p:spPr>
          <a:xfrm flipV="1">
            <a:off x="1028700" y="1409700"/>
            <a:ext cx="4686300" cy="6308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13F4B389-1B07-07C1-BE8F-6863C26EEBC8}"/>
              </a:ext>
            </a:extLst>
          </p:cNvPr>
          <p:cNvSpPr txBox="1"/>
          <p:nvPr/>
        </p:nvSpPr>
        <p:spPr>
          <a:xfrm>
            <a:off x="1543890" y="1611923"/>
            <a:ext cx="5586046" cy="8109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altLang="ko-KR" sz="3600" dirty="0">
                <a:solidFill>
                  <a:srgbClr val="FFFFFF"/>
                </a:solidFill>
                <a:latin typeface="210 8비트 Bold" panose="020B0600000101010101" charset="-127"/>
                <a:ea typeface="210 8비트 Bold" panose="020B0600000101010101" charset="-127"/>
              </a:rPr>
              <a:t>4.1</a:t>
            </a:r>
            <a:r>
              <a:rPr lang="en-US" altLang="ko-KR" sz="3600" dirty="0">
                <a:solidFill>
                  <a:srgbClr val="FFFFFF"/>
                </a:solidFill>
                <a:ea typeface="210 8비트 Bold"/>
              </a:rPr>
              <a:t> </a:t>
            </a:r>
            <a:r>
              <a:rPr lang="ko-KR" altLang="en-US" sz="3600" dirty="0">
                <a:solidFill>
                  <a:srgbClr val="FFFFFF"/>
                </a:solidFill>
                <a:ea typeface="210 8비트 Bold"/>
              </a:rPr>
              <a:t>사용된 개발 도구</a:t>
            </a:r>
            <a:endParaRPr lang="en-US" sz="3600" dirty="0">
              <a:solidFill>
                <a:srgbClr val="FFFFFF"/>
              </a:solidFill>
              <a:ea typeface="210 8비트 Bold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BDC0D228-7DC7-1BBB-0164-3F07C16788F0}"/>
              </a:ext>
            </a:extLst>
          </p:cNvPr>
          <p:cNvSpPr txBox="1"/>
          <p:nvPr/>
        </p:nvSpPr>
        <p:spPr>
          <a:xfrm>
            <a:off x="8439765" y="1115080"/>
            <a:ext cx="8819535" cy="63012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457200" indent="-457200" algn="just" fontAlgn="base">
              <a:lnSpc>
                <a:spcPct val="160000"/>
              </a:lnSpc>
              <a:buAutoNum type="arabicPeriod"/>
            </a:pP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Unity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엔진을 사용하여 게임에 상호작용을 위한 스크립트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</a:t>
            </a:r>
          </a:p>
          <a:p>
            <a:pPr algn="just" fontAlgn="base">
              <a:lnSpc>
                <a:spcPct val="160000"/>
              </a:lnSpc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   게임 씬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물리 엔진 등 전반적인 작업을 수행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컴바탕"/>
                <a:ea typeface="한컴바탕"/>
              </a:rPr>
              <a:t>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Unity 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내부에서 스크립트로 활용하기 위해 </a:t>
            </a:r>
            <a:r>
              <a:rPr lang="en-US" altLang="ko-KR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C++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를 바탕으로 한 코드를 만들어</a:t>
            </a: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사용</a:t>
            </a:r>
          </a:p>
          <a:p>
            <a:pPr algn="just" fontAlgn="base">
              <a:lnSpc>
                <a:spcPct val="160000"/>
              </a:lnSpc>
            </a:pP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endParaRPr lang="en-US" altLang="ko-KR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2. </a:t>
            </a:r>
            <a:r>
              <a:rPr lang="ko-KR" altLang="en-US" sz="2400" kern="0" dirty="0" err="1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블렌더</a:t>
            </a:r>
            <a:r>
              <a:rPr lang="ko-KR" altLang="en-US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 툴을 사용하여 </a:t>
            </a:r>
            <a:r>
              <a:rPr lang="en-US" altLang="ko-KR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3D </a:t>
            </a:r>
            <a:r>
              <a:rPr lang="ko-KR" altLang="en-US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리소스를 제작</a:t>
            </a:r>
            <a:r>
              <a:rPr lang="en-US" altLang="ko-KR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ko-KR" altLang="en-US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게임에 필요한 </a:t>
            </a:r>
            <a:endParaRPr lang="en-US" altLang="ko-KR" sz="2400" kern="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24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    행동 애니메이션 까지 구현</a:t>
            </a: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4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497414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98242B17-275F-E417-460F-352C8C8CB5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 descr="텍스트, 사무용품, 실내, 책이(가) 표시된 사진&#10;&#10;자동 생성된 설명">
            <a:extLst>
              <a:ext uri="{FF2B5EF4-FFF2-40B4-BE49-F238E27FC236}">
                <a16:creationId xmlns:a16="http://schemas.microsoft.com/office/drawing/2014/main" id="{E161FBB3-8493-16FB-D1EA-8FDAA9C75C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3382"/>
            <a:ext cx="18288000" cy="10280236"/>
          </a:xfrm>
          <a:prstGeom prst="rect">
            <a:avLst/>
          </a:prstGeom>
        </p:spPr>
      </p:pic>
      <p:sp>
        <p:nvSpPr>
          <p:cNvPr id="5" name="Freeform 3">
            <a:extLst>
              <a:ext uri="{FF2B5EF4-FFF2-40B4-BE49-F238E27FC236}">
                <a16:creationId xmlns:a16="http://schemas.microsoft.com/office/drawing/2014/main" id="{139C8E11-4A0C-707C-A37A-645CAA7D4716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F05228-A491-FDFA-3CB3-42D9D86A70DC}"/>
              </a:ext>
            </a:extLst>
          </p:cNvPr>
          <p:cNvSpPr txBox="1"/>
          <p:nvPr/>
        </p:nvSpPr>
        <p:spPr>
          <a:xfrm>
            <a:off x="914400" y="591860"/>
            <a:ext cx="55626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4. </a:t>
            </a:r>
            <a:r>
              <a:rPr lang="ko-KR" altLang="en-US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시스템 구상도</a:t>
            </a:r>
            <a:endParaRPr lang="en-US" altLang="ko-KR" sz="4400" dirty="0">
              <a:solidFill>
                <a:schemeClr val="bg1"/>
              </a:solidFill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045418C4-1C28-2D86-90BC-08B31F3412D3}"/>
              </a:ext>
            </a:extLst>
          </p:cNvPr>
          <p:cNvSpPr/>
          <p:nvPr/>
        </p:nvSpPr>
        <p:spPr>
          <a:xfrm flipV="1">
            <a:off x="1028700" y="1409700"/>
            <a:ext cx="4686300" cy="63081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C7F1CBD2-5856-39F2-E341-46BEEAD40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1371600"/>
            <a:ext cx="34444218" cy="775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210421264">
            <a:extLst>
              <a:ext uri="{FF2B5EF4-FFF2-40B4-BE49-F238E27FC236}">
                <a16:creationId xmlns:a16="http://schemas.microsoft.com/office/drawing/2014/main" id="{1706D207-37DB-1A28-D77B-2152CB2EC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825418"/>
            <a:ext cx="13563600" cy="760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006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2">
            <a:extLst>
              <a:ext uri="{FF2B5EF4-FFF2-40B4-BE49-F238E27FC236}">
                <a16:creationId xmlns:a16="http://schemas.microsoft.com/office/drawing/2014/main" id="{712FD8CD-6694-4D1F-5D4C-F633DED89163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13" name="Picture 3">
              <a:extLst>
                <a:ext uri="{FF2B5EF4-FFF2-40B4-BE49-F238E27FC236}">
                  <a16:creationId xmlns:a16="http://schemas.microsoft.com/office/drawing/2014/main" id="{773AC501-6AF8-CCA0-38AE-C57092CD3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970" t="13656" r="799" b="5250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-147515" y="-185209"/>
            <a:ext cx="9526189" cy="10657419"/>
            <a:chOff x="0" y="0"/>
            <a:chExt cx="2508955" cy="28068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08955" cy="2806892"/>
            </a:xfrm>
            <a:custGeom>
              <a:avLst/>
              <a:gdLst/>
              <a:ahLst/>
              <a:cxnLst/>
              <a:rect l="l" t="t" r="r" b="b"/>
              <a:pathLst>
                <a:path w="2508955" h="2806892">
                  <a:moveTo>
                    <a:pt x="0" y="0"/>
                  </a:moveTo>
                  <a:lnTo>
                    <a:pt x="2508955" y="0"/>
                  </a:lnTo>
                  <a:lnTo>
                    <a:pt x="2508955" y="2806892"/>
                  </a:lnTo>
                  <a:lnTo>
                    <a:pt x="0" y="2806892"/>
                  </a:lnTo>
                  <a:close/>
                </a:path>
              </a:pathLst>
            </a:custGeom>
            <a:solidFill>
              <a:srgbClr val="172459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3762375"/>
            <a:ext cx="1623060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800"/>
              </a:lnSpc>
              <a:spcBef>
                <a:spcPct val="0"/>
              </a:spcBef>
            </a:pPr>
            <a:r>
              <a:rPr lang="ko-KR" altLang="en-US" sz="9000" spc="-359" dirty="0">
                <a:solidFill>
                  <a:srgbClr val="FFFFFF"/>
                </a:solidFill>
                <a:latin typeface="210 8비트 Bold" panose="020B0600000101010101" charset="-127"/>
                <a:ea typeface="210 8비트 Bold" panose="020B0600000101010101" charset="-127"/>
              </a:rPr>
              <a:t>기타</a:t>
            </a:r>
            <a:endParaRPr lang="en-US" sz="9000" spc="-359" dirty="0">
              <a:solidFill>
                <a:srgbClr val="FFFFF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5133975"/>
            <a:ext cx="16230600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000"/>
              </a:lnSpc>
              <a:spcBef>
                <a:spcPct val="0"/>
              </a:spcBef>
            </a:pPr>
            <a:r>
              <a:rPr lang="ko-KR" altLang="en-US" sz="7500" dirty="0">
                <a:solidFill>
                  <a:srgbClr val="89ADDF"/>
                </a:solidFill>
                <a:latin typeface="210 8비트 Light" panose="020B0600000101010101" charset="-127"/>
                <a:ea typeface="210 8비트 Light" panose="020B0600000101010101" charset="-127"/>
              </a:rPr>
              <a:t>일정 및 팀원</a:t>
            </a:r>
            <a:endParaRPr lang="en-US" sz="7500" dirty="0">
              <a:solidFill>
                <a:srgbClr val="89ADD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0116" y="5826125"/>
            <a:ext cx="18453100" cy="4549775"/>
            <a:chOff x="0" y="0"/>
            <a:chExt cx="4860076" cy="11982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0076" cy="1198295"/>
            </a:xfrm>
            <a:custGeom>
              <a:avLst/>
              <a:gdLst/>
              <a:ahLst/>
              <a:cxnLst/>
              <a:rect l="l" t="t" r="r" b="b"/>
              <a:pathLst>
                <a:path w="4860076" h="1198295">
                  <a:moveTo>
                    <a:pt x="0" y="0"/>
                  </a:moveTo>
                  <a:lnTo>
                    <a:pt x="4860076" y="0"/>
                  </a:lnTo>
                  <a:lnTo>
                    <a:pt x="4860076" y="1198295"/>
                  </a:lnTo>
                  <a:lnTo>
                    <a:pt x="0" y="1198295"/>
                  </a:lnTo>
                  <a:close/>
                </a:path>
              </a:pathLst>
            </a:custGeom>
            <a:solidFill>
              <a:srgbClr val="172459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44" name="타원 43">
            <a:extLst>
              <a:ext uri="{FF2B5EF4-FFF2-40B4-BE49-F238E27FC236}">
                <a16:creationId xmlns:a16="http://schemas.microsoft.com/office/drawing/2014/main" id="{C513FF44-7A27-41E1-2535-24F8BDA9D1DF}"/>
              </a:ext>
            </a:extLst>
          </p:cNvPr>
          <p:cNvSpPr/>
          <p:nvPr/>
        </p:nvSpPr>
        <p:spPr>
          <a:xfrm>
            <a:off x="6524753" y="4851401"/>
            <a:ext cx="2043249" cy="20447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3200400" y="4883106"/>
            <a:ext cx="2007115" cy="2007107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6224" t="-34887" r="-1318" b="-41427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9887336" y="4883106"/>
            <a:ext cx="2007115" cy="2007107"/>
            <a:chOff x="0" y="0"/>
            <a:chExt cx="6350000" cy="6349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t="-6591" r="-6993" b="-53998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3230804" y="4883106"/>
            <a:ext cx="2007115" cy="2007107"/>
            <a:chOff x="0" y="0"/>
            <a:chExt cx="6350000" cy="63499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544" t="-2727" r="-57140" b="-3063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200400" y="7080713"/>
            <a:ext cx="2007115" cy="35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ko-KR" altLang="en-US" sz="2400" spc="120" dirty="0">
                <a:solidFill>
                  <a:srgbClr val="89ADDF"/>
                </a:solidFill>
                <a:latin typeface="210 8비트 Bold" panose="020B0600000101010101" charset="-127"/>
                <a:ea typeface="210 8비트 Bold" panose="020B0600000101010101" charset="-127"/>
              </a:rPr>
              <a:t>홍주헌</a:t>
            </a:r>
            <a:endParaRPr lang="en-US" sz="2400" spc="120" dirty="0">
              <a:solidFill>
                <a:srgbClr val="89ADD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200400" y="7640200"/>
            <a:ext cx="2007115" cy="834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리소스 및 게임 내 시스템 담당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230804" y="7801928"/>
            <a:ext cx="2007115" cy="391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UI </a:t>
            </a:r>
            <a:r>
              <a:rPr lang="ko-KR" altLang="en-US" sz="1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담당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230804" y="7080713"/>
            <a:ext cx="2007115" cy="35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9"/>
              </a:lnSpc>
            </a:pPr>
            <a:r>
              <a:rPr lang="ko-KR" altLang="en-US" sz="2400" spc="120" dirty="0">
                <a:solidFill>
                  <a:srgbClr val="89ADDF"/>
                </a:solidFill>
                <a:latin typeface="210 8비트 Bold" panose="020B0600000101010101" charset="-127"/>
                <a:ea typeface="210 8비트 Bold" panose="020B0600000101010101" charset="-127"/>
              </a:rPr>
              <a:t>김용진</a:t>
            </a:r>
            <a:endParaRPr lang="en-US" sz="2400" spc="120" dirty="0">
              <a:solidFill>
                <a:srgbClr val="89ADD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887336" y="7801928"/>
            <a:ext cx="2007115" cy="834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플레이어 오브젝트 담당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887336" y="7080713"/>
            <a:ext cx="2007115" cy="35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9"/>
              </a:lnSpc>
            </a:pPr>
            <a:r>
              <a:rPr lang="ko-KR" altLang="en-US" sz="2400" spc="120" dirty="0">
                <a:solidFill>
                  <a:srgbClr val="89ADDF"/>
                </a:solidFill>
                <a:latin typeface="210 8비트 Bold" panose="020B0600000101010101" charset="-127"/>
                <a:ea typeface="210 8비트 Bold" panose="020B0600000101010101" charset="-127"/>
              </a:rPr>
              <a:t>김승욱</a:t>
            </a:r>
            <a:endParaRPr lang="en-US" sz="2400" spc="120" dirty="0">
              <a:solidFill>
                <a:srgbClr val="89ADD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543868" y="7801928"/>
            <a:ext cx="2007115" cy="574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3D </a:t>
            </a:r>
            <a:r>
              <a:rPr lang="ko-KR" altLang="en-US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그래픽</a:t>
            </a:r>
            <a:r>
              <a:rPr lang="en-US" altLang="ko-KR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ko-KR" altLang="en-US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디자인</a:t>
            </a:r>
            <a:endParaRPr lang="en-US" altLang="ko-KR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algn="ctr">
              <a:lnSpc>
                <a:spcPts val="2250"/>
              </a:lnSpc>
            </a:pPr>
            <a:r>
              <a:rPr lang="en-US" altLang="ko-KR" sz="1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AI/ </a:t>
            </a:r>
            <a:r>
              <a:rPr lang="ko-KR" altLang="en-US" sz="1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오브젝트 담당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543868" y="7080713"/>
            <a:ext cx="2007115" cy="352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9"/>
              </a:lnSpc>
            </a:pPr>
            <a:r>
              <a:rPr lang="ko-KR" altLang="en-US" sz="2400" spc="120" dirty="0" err="1">
                <a:solidFill>
                  <a:srgbClr val="89ADDF"/>
                </a:solidFill>
                <a:latin typeface="210 8비트 Bold" panose="020B0600000101010101" charset="-127"/>
                <a:ea typeface="210 8비트 Bold" panose="020B0600000101010101" charset="-127"/>
              </a:rPr>
              <a:t>조성무</a:t>
            </a:r>
            <a:endParaRPr lang="en-US" sz="2400" spc="120" dirty="0">
              <a:solidFill>
                <a:srgbClr val="89ADD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25" name="AutoShape 25"/>
          <p:cNvSpPr/>
          <p:nvPr/>
        </p:nvSpPr>
        <p:spPr>
          <a:xfrm>
            <a:off x="-682680" y="903840"/>
            <a:ext cx="5554694" cy="0"/>
          </a:xfrm>
          <a:prstGeom prst="line">
            <a:avLst/>
          </a:prstGeom>
          <a:ln w="28575" cap="flat">
            <a:solidFill>
              <a:srgbClr val="3A4C8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7" name="TextBox 27"/>
          <p:cNvSpPr txBox="1"/>
          <p:nvPr/>
        </p:nvSpPr>
        <p:spPr>
          <a:xfrm>
            <a:off x="-3662386" y="1325107"/>
            <a:ext cx="8534400" cy="3409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2160"/>
              </a:lnSpc>
              <a:spcBef>
                <a:spcPct val="0"/>
              </a:spcBef>
            </a:pPr>
            <a:r>
              <a:rPr lang="en-US" sz="4400" spc="135" dirty="0">
                <a:solidFill>
                  <a:srgbClr val="3A4C8F"/>
                </a:solidFill>
                <a:latin typeface="Arita Dotum Bold"/>
              </a:rPr>
              <a:t>TEAM- </a:t>
            </a:r>
            <a:r>
              <a:rPr lang="en-US" sz="4400" spc="135" dirty="0" err="1">
                <a:solidFill>
                  <a:srgbClr val="3A4C8F"/>
                </a:solidFill>
                <a:latin typeface="Arita Dotum Bold"/>
              </a:rPr>
              <a:t>DochiYa</a:t>
            </a:r>
            <a:endParaRPr lang="en-US" sz="4400" spc="135" dirty="0">
              <a:solidFill>
                <a:srgbClr val="3A4C8F"/>
              </a:solidFill>
              <a:latin typeface="Arita Dotum Bold"/>
            </a:endParaRPr>
          </a:p>
        </p:txBody>
      </p:sp>
      <p:sp>
        <p:nvSpPr>
          <p:cNvPr id="28" name="AutoShape 28"/>
          <p:cNvSpPr/>
          <p:nvPr/>
        </p:nvSpPr>
        <p:spPr>
          <a:xfrm>
            <a:off x="3485015" y="7586391"/>
            <a:ext cx="1437883" cy="0"/>
          </a:xfrm>
          <a:prstGeom prst="line">
            <a:avLst/>
          </a:prstGeom>
          <a:ln w="19050" cap="flat">
            <a:solidFill>
              <a:srgbClr val="89ADD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9" name="AutoShape 29"/>
          <p:cNvSpPr/>
          <p:nvPr/>
        </p:nvSpPr>
        <p:spPr>
          <a:xfrm>
            <a:off x="6828483" y="7586391"/>
            <a:ext cx="1437883" cy="0"/>
          </a:xfrm>
          <a:prstGeom prst="line">
            <a:avLst/>
          </a:prstGeom>
          <a:ln w="19050" cap="flat">
            <a:solidFill>
              <a:srgbClr val="89ADD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0" name="AutoShape 30"/>
          <p:cNvSpPr/>
          <p:nvPr/>
        </p:nvSpPr>
        <p:spPr>
          <a:xfrm>
            <a:off x="10171951" y="7586391"/>
            <a:ext cx="1437883" cy="0"/>
          </a:xfrm>
          <a:prstGeom prst="line">
            <a:avLst/>
          </a:prstGeom>
          <a:ln w="19050" cap="flat">
            <a:solidFill>
              <a:srgbClr val="89ADD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1" name="AutoShape 31"/>
          <p:cNvSpPr/>
          <p:nvPr/>
        </p:nvSpPr>
        <p:spPr>
          <a:xfrm>
            <a:off x="13515419" y="7586391"/>
            <a:ext cx="1437883" cy="0"/>
          </a:xfrm>
          <a:prstGeom prst="line">
            <a:avLst/>
          </a:prstGeom>
          <a:ln w="19050" cap="flat">
            <a:solidFill>
              <a:srgbClr val="89ADD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34" name="그림 33" descr="그래픽, 원, 그래픽 디자인, 다채로움이(가) 표시된 사진&#10;&#10;자동 생성된 설명">
            <a:extLst>
              <a:ext uri="{FF2B5EF4-FFF2-40B4-BE49-F238E27FC236}">
                <a16:creationId xmlns:a16="http://schemas.microsoft.com/office/drawing/2014/main" id="{AE530FA1-C541-2D66-6DDC-8F47DD6F56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554027" y="4859474"/>
            <a:ext cx="2007116" cy="20366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7" name="그림 36" descr="전자제품, 텍스트, 전자 기기, 전자 공학이(가) 표시된 사진&#10;&#10;자동 생성된 설명">
            <a:extLst>
              <a:ext uri="{FF2B5EF4-FFF2-40B4-BE49-F238E27FC236}">
                <a16:creationId xmlns:a16="http://schemas.microsoft.com/office/drawing/2014/main" id="{82C9A088-4095-2E92-0523-B4BA34D7FC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200399" y="4838700"/>
            <a:ext cx="2007115" cy="20353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0" name="그림 39" descr="게임 컨트롤러, 조이스틱, 전자 기기, 입력 장치이(가) 표시된 사진&#10;&#10;자동 생성된 설명">
            <a:extLst>
              <a:ext uri="{FF2B5EF4-FFF2-40B4-BE49-F238E27FC236}">
                <a16:creationId xmlns:a16="http://schemas.microsoft.com/office/drawing/2014/main" id="{811AFA10-9EFC-C0DF-D0AD-C8B794BAD73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803644" y="4891198"/>
            <a:ext cx="2174496" cy="20366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3" name="그림 42" descr="전자제품, 사람, 전자 기기, 믹싱 콘솔이(가) 표시된 사진&#10;&#10;자동 생성된 설명">
            <a:extLst>
              <a:ext uri="{FF2B5EF4-FFF2-40B4-BE49-F238E27FC236}">
                <a16:creationId xmlns:a16="http://schemas.microsoft.com/office/drawing/2014/main" id="{5E1E55B5-4853-C3A4-DDB3-164613B9209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13223945" y="4920717"/>
            <a:ext cx="1983494" cy="200710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85498" y="2285741"/>
            <a:ext cx="16206957" cy="8582786"/>
            <a:chOff x="0" y="0"/>
            <a:chExt cx="4268499" cy="22604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68499" cy="2260487"/>
            </a:xfrm>
            <a:custGeom>
              <a:avLst/>
              <a:gdLst/>
              <a:ahLst/>
              <a:cxnLst/>
              <a:rect l="l" t="t" r="r" b="b"/>
              <a:pathLst>
                <a:path w="4268499" h="2260487">
                  <a:moveTo>
                    <a:pt x="0" y="0"/>
                  </a:moveTo>
                  <a:lnTo>
                    <a:pt x="4268499" y="0"/>
                  </a:lnTo>
                  <a:lnTo>
                    <a:pt x="4268499" y="2260487"/>
                  </a:lnTo>
                  <a:lnTo>
                    <a:pt x="0" y="2260487"/>
                  </a:lnTo>
                  <a:close/>
                </a:path>
              </a:pathLst>
            </a:custGeom>
            <a:solidFill>
              <a:srgbClr val="89ADD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3437147" y="7919835"/>
            <a:ext cx="3759074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AutoShape 6"/>
          <p:cNvSpPr/>
          <p:nvPr/>
        </p:nvSpPr>
        <p:spPr>
          <a:xfrm>
            <a:off x="8371699" y="7919835"/>
            <a:ext cx="3759074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8371699" y="5075042"/>
            <a:ext cx="1301293" cy="1330318"/>
          </a:xfrm>
          <a:custGeom>
            <a:avLst/>
            <a:gdLst/>
            <a:ahLst/>
            <a:cxnLst/>
            <a:rect l="l" t="t" r="r" b="b"/>
            <a:pathLst>
              <a:path w="1301293" h="1330318">
                <a:moveTo>
                  <a:pt x="0" y="0"/>
                </a:moveTo>
                <a:lnTo>
                  <a:pt x="1301293" y="0"/>
                </a:lnTo>
                <a:lnTo>
                  <a:pt x="1301293" y="1330318"/>
                </a:lnTo>
                <a:lnTo>
                  <a:pt x="0" y="13303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AutoShape 8"/>
          <p:cNvSpPr/>
          <p:nvPr/>
        </p:nvSpPr>
        <p:spPr>
          <a:xfrm>
            <a:off x="13304740" y="7919835"/>
            <a:ext cx="3759074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3437147" y="4940340"/>
            <a:ext cx="1493594" cy="1493594"/>
          </a:xfrm>
          <a:custGeom>
            <a:avLst/>
            <a:gdLst/>
            <a:ahLst/>
            <a:cxnLst/>
            <a:rect l="l" t="t" r="r" b="b"/>
            <a:pathLst>
              <a:path w="1493594" h="1493594">
                <a:moveTo>
                  <a:pt x="0" y="0"/>
                </a:moveTo>
                <a:lnTo>
                  <a:pt x="1493594" y="0"/>
                </a:lnTo>
                <a:lnTo>
                  <a:pt x="1493594" y="1493595"/>
                </a:lnTo>
                <a:lnTo>
                  <a:pt x="0" y="14935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3437147" y="6691110"/>
            <a:ext cx="3759074" cy="936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ko-KR" altLang="en-US" sz="3000" spc="-120" dirty="0">
                <a:solidFill>
                  <a:srgbClr val="3A4C8F"/>
                </a:solidFill>
                <a:ea typeface="Arita Dotum Bold"/>
              </a:rPr>
              <a:t>초기 컨셉 리소스 및</a:t>
            </a:r>
            <a:endParaRPr lang="en-US" altLang="ko-KR" sz="3000" spc="-120" dirty="0">
              <a:solidFill>
                <a:srgbClr val="3A4C8F"/>
              </a:solidFill>
              <a:ea typeface="Arita Dotum Bold"/>
            </a:endParaRPr>
          </a:p>
          <a:p>
            <a:pPr>
              <a:lnSpc>
                <a:spcPts val="3750"/>
              </a:lnSpc>
            </a:pPr>
            <a:r>
              <a:rPr lang="ko-KR" altLang="en-US" sz="3000" spc="-120" dirty="0">
                <a:solidFill>
                  <a:srgbClr val="3A4C8F"/>
                </a:solidFill>
                <a:ea typeface="Arita Dotum Bold"/>
              </a:rPr>
              <a:t>기본 리소스 마련</a:t>
            </a:r>
            <a:endParaRPr lang="en-US" sz="3000" spc="-120" dirty="0">
              <a:solidFill>
                <a:srgbClr val="3A4C8F"/>
              </a:solidFill>
              <a:ea typeface="Arita Dotum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437147" y="8189874"/>
            <a:ext cx="3760586" cy="39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-96" dirty="0">
                <a:solidFill>
                  <a:srgbClr val="172459"/>
                </a:solidFill>
                <a:ea typeface="Arita Dotum Medium"/>
              </a:rPr>
              <a:t>9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 </a:t>
            </a:r>
            <a:r>
              <a:rPr lang="en-US" altLang="ko-KR" sz="2400" spc="-96" dirty="0">
                <a:solidFill>
                  <a:srgbClr val="172459"/>
                </a:solidFill>
                <a:ea typeface="Arita Dotum Medium"/>
              </a:rPr>
              <a:t>~ 10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</a:t>
            </a:r>
            <a:endParaRPr lang="en-US" sz="2399" spc="-95" dirty="0">
              <a:solidFill>
                <a:srgbClr val="172459"/>
              </a:solidFill>
              <a:ea typeface="Arita Dotum Medium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371699" y="8189874"/>
            <a:ext cx="3759074" cy="39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-96" dirty="0">
                <a:solidFill>
                  <a:srgbClr val="172459"/>
                </a:solidFill>
                <a:ea typeface="Arita Dotum Medium"/>
              </a:rPr>
              <a:t>10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 </a:t>
            </a:r>
            <a:r>
              <a:rPr lang="en-US" altLang="ko-KR" sz="2400" spc="-96" dirty="0">
                <a:solidFill>
                  <a:srgbClr val="172459"/>
                </a:solidFill>
                <a:ea typeface="Arita Dotum Medium"/>
              </a:rPr>
              <a:t>~ 10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 말</a:t>
            </a:r>
            <a:r>
              <a:rPr lang="en-US" sz="2399" spc="-95" dirty="0">
                <a:solidFill>
                  <a:srgbClr val="172459"/>
                </a:solidFill>
                <a:ea typeface="Arita Dotum Medium"/>
              </a:rPr>
              <a:t>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304740" y="6691110"/>
            <a:ext cx="3759074" cy="940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ko-KR" altLang="en-US" sz="3000" spc="-120" dirty="0">
                <a:solidFill>
                  <a:srgbClr val="3A4C8F"/>
                </a:solidFill>
                <a:ea typeface="Arita Dotum Bold"/>
              </a:rPr>
              <a:t>배분한 역할별로 코드</a:t>
            </a:r>
            <a:endParaRPr lang="en-US" altLang="ko-KR" sz="3000" spc="-120" dirty="0">
              <a:solidFill>
                <a:srgbClr val="3A4C8F"/>
              </a:solidFill>
              <a:ea typeface="Arita Dotum Bold"/>
            </a:endParaRPr>
          </a:p>
          <a:p>
            <a:pPr>
              <a:lnSpc>
                <a:spcPts val="3750"/>
              </a:lnSpc>
            </a:pPr>
            <a:r>
              <a:rPr lang="ko-KR" altLang="en-US" sz="3000" spc="-120" dirty="0">
                <a:solidFill>
                  <a:srgbClr val="3A4C8F"/>
                </a:solidFill>
                <a:ea typeface="Arita Dotum Bold"/>
              </a:rPr>
              <a:t> 구현</a:t>
            </a:r>
            <a:endParaRPr lang="en-US" sz="3000" spc="-120" dirty="0">
              <a:solidFill>
                <a:srgbClr val="3A4C8F"/>
              </a:solidFill>
              <a:ea typeface="Arita Dotum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304740" y="8189874"/>
            <a:ext cx="3759074" cy="39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-96" dirty="0">
                <a:solidFill>
                  <a:srgbClr val="172459"/>
                </a:solidFill>
                <a:ea typeface="Arita Dotum Medium"/>
              </a:rPr>
              <a:t>10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 말 </a:t>
            </a:r>
            <a:r>
              <a:rPr lang="en-US" altLang="ko-KR" sz="2400" spc="-96" dirty="0">
                <a:solidFill>
                  <a:srgbClr val="172459"/>
                </a:solidFill>
                <a:ea typeface="Arita Dotum Medium"/>
              </a:rPr>
              <a:t>~ 11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</a:t>
            </a:r>
            <a:endParaRPr lang="en-US" sz="2399" spc="-95" dirty="0">
              <a:solidFill>
                <a:srgbClr val="172459"/>
              </a:solidFill>
              <a:ea typeface="Arita Dotum Medium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36584" y="612349"/>
            <a:ext cx="16230600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200"/>
              </a:lnSpc>
            </a:pPr>
            <a:r>
              <a:rPr lang="ko-KR" altLang="en-US" sz="8500" spc="-340" dirty="0">
                <a:solidFill>
                  <a:srgbClr val="172459"/>
                </a:solidFill>
                <a:ea typeface="Arita Dotum Medium"/>
              </a:rPr>
              <a:t>개발 일정</a:t>
            </a:r>
            <a:endParaRPr lang="en-US" sz="8500" spc="-340" dirty="0">
              <a:solidFill>
                <a:srgbClr val="172459"/>
              </a:solidFill>
              <a:ea typeface="Arita Dotum Medium"/>
            </a:endParaRPr>
          </a:p>
        </p:txBody>
      </p:sp>
      <p:sp>
        <p:nvSpPr>
          <p:cNvPr id="18" name="TextBox 11">
            <a:extLst>
              <a:ext uri="{FF2B5EF4-FFF2-40B4-BE49-F238E27FC236}">
                <a16:creationId xmlns:a16="http://schemas.microsoft.com/office/drawing/2014/main" id="{6A2C3C37-53F4-12E6-AEA1-DB0CF167CCEC}"/>
              </a:ext>
            </a:extLst>
          </p:cNvPr>
          <p:cNvSpPr txBox="1"/>
          <p:nvPr/>
        </p:nvSpPr>
        <p:spPr>
          <a:xfrm>
            <a:off x="8347870" y="6874675"/>
            <a:ext cx="3759074" cy="45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en-US" altLang="ko-KR" sz="3000" spc="-120" dirty="0">
                <a:solidFill>
                  <a:srgbClr val="3A4C8F"/>
                </a:solidFill>
                <a:ea typeface="Arita Dotum Bold"/>
              </a:rPr>
              <a:t>3D </a:t>
            </a:r>
            <a:r>
              <a:rPr lang="ko-KR" altLang="en-US" sz="3000" spc="-120" dirty="0">
                <a:solidFill>
                  <a:srgbClr val="3A4C8F"/>
                </a:solidFill>
                <a:ea typeface="Arita Dotum Bold"/>
              </a:rPr>
              <a:t>모델링 구성</a:t>
            </a:r>
            <a:endParaRPr lang="en-US" sz="3000" spc="-120" dirty="0">
              <a:solidFill>
                <a:srgbClr val="3A4C8F"/>
              </a:solidFill>
              <a:ea typeface="Arita Dotum Bold"/>
            </a:endParaRPr>
          </a:p>
        </p:txBody>
      </p:sp>
      <p:grpSp>
        <p:nvGrpSpPr>
          <p:cNvPr id="19" name="Group 11">
            <a:extLst>
              <a:ext uri="{FF2B5EF4-FFF2-40B4-BE49-F238E27FC236}">
                <a16:creationId xmlns:a16="http://schemas.microsoft.com/office/drawing/2014/main" id="{6E3758A5-6011-D566-2116-EFAB3FEF0B36}"/>
              </a:ext>
            </a:extLst>
          </p:cNvPr>
          <p:cNvGrpSpPr/>
          <p:nvPr/>
        </p:nvGrpSpPr>
        <p:grpSpPr>
          <a:xfrm>
            <a:off x="13304740" y="5694757"/>
            <a:ext cx="4380846" cy="455239"/>
            <a:chOff x="0" y="0"/>
            <a:chExt cx="5841128" cy="606985"/>
          </a:xfrm>
        </p:grpSpPr>
        <p:sp>
          <p:nvSpPr>
            <p:cNvPr id="20" name="TextBox 12">
              <a:extLst>
                <a:ext uri="{FF2B5EF4-FFF2-40B4-BE49-F238E27FC236}">
                  <a16:creationId xmlns:a16="http://schemas.microsoft.com/office/drawing/2014/main" id="{FE672D29-20A7-0F1F-1CA5-9BB44E8427EB}"/>
                </a:ext>
              </a:extLst>
            </p:cNvPr>
            <p:cNvSpPr txBox="1"/>
            <p:nvPr/>
          </p:nvSpPr>
          <p:spPr>
            <a:xfrm>
              <a:off x="4782951" y="-66675"/>
              <a:ext cx="1058177" cy="673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172459"/>
                  </a:solidFill>
                  <a:latin typeface="Arita Dotum Bold"/>
                </a:rPr>
                <a:t>42%</a:t>
              </a:r>
            </a:p>
          </p:txBody>
        </p:sp>
        <p:grpSp>
          <p:nvGrpSpPr>
            <p:cNvPr id="21" name="Group 13">
              <a:extLst>
                <a:ext uri="{FF2B5EF4-FFF2-40B4-BE49-F238E27FC236}">
                  <a16:creationId xmlns:a16="http://schemas.microsoft.com/office/drawing/2014/main" id="{17D02C34-23AF-5A2B-47D8-F26108A068A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0" y="121285"/>
              <a:ext cx="4555192" cy="364415"/>
              <a:chOff x="0" y="0"/>
              <a:chExt cx="1270000" cy="101600"/>
            </a:xfrm>
          </p:grpSpPr>
          <p:sp>
            <p:nvSpPr>
              <p:cNvPr id="22" name="Freeform 14">
                <a:extLst>
                  <a:ext uri="{FF2B5EF4-FFF2-40B4-BE49-F238E27FC236}">
                    <a16:creationId xmlns:a16="http://schemas.microsoft.com/office/drawing/2014/main" id="{A68D34B4-65BC-F6EE-C879-4FCBD010EC81}"/>
                  </a:ext>
                </a:extLst>
              </p:cNvPr>
              <p:cNvSpPr/>
              <p:nvPr/>
            </p:nvSpPr>
            <p:spPr>
              <a:xfrm>
                <a:off x="0" y="0"/>
                <a:ext cx="12700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1270000" h="1016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01600"/>
                    </a:lnTo>
                    <a:lnTo>
                      <a:pt x="0" y="10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23" name="Freeform 15">
                <a:extLst>
                  <a:ext uri="{FF2B5EF4-FFF2-40B4-BE49-F238E27FC236}">
                    <a16:creationId xmlns:a16="http://schemas.microsoft.com/office/drawing/2014/main" id="{425B3737-E89F-10FA-EDDD-C7232E392A11}"/>
                  </a:ext>
                </a:extLst>
              </p:cNvPr>
              <p:cNvSpPr/>
              <p:nvPr/>
            </p:nvSpPr>
            <p:spPr>
              <a:xfrm>
                <a:off x="0" y="0"/>
                <a:ext cx="5334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101600">
                    <a:moveTo>
                      <a:pt x="0" y="0"/>
                    </a:moveTo>
                    <a:lnTo>
                      <a:pt x="533400" y="0"/>
                    </a:lnTo>
                    <a:lnTo>
                      <a:pt x="533400" y="101600"/>
                    </a:lnTo>
                    <a:lnTo>
                      <a:pt x="0" y="10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4C8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85498" y="2285741"/>
            <a:ext cx="16206957" cy="8582786"/>
            <a:chOff x="0" y="0"/>
            <a:chExt cx="4268499" cy="22604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68499" cy="2260487"/>
            </a:xfrm>
            <a:custGeom>
              <a:avLst/>
              <a:gdLst/>
              <a:ahLst/>
              <a:cxnLst/>
              <a:rect l="l" t="t" r="r" b="b"/>
              <a:pathLst>
                <a:path w="4268499" h="2260487">
                  <a:moveTo>
                    <a:pt x="0" y="0"/>
                  </a:moveTo>
                  <a:lnTo>
                    <a:pt x="4268499" y="0"/>
                  </a:lnTo>
                  <a:lnTo>
                    <a:pt x="4268499" y="2260487"/>
                  </a:lnTo>
                  <a:lnTo>
                    <a:pt x="0" y="2260487"/>
                  </a:lnTo>
                  <a:close/>
                </a:path>
              </a:pathLst>
            </a:custGeom>
            <a:solidFill>
              <a:srgbClr val="89ADD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36584" y="612349"/>
            <a:ext cx="16230600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200"/>
              </a:lnSpc>
            </a:pPr>
            <a:r>
              <a:rPr lang="ko-KR" altLang="en-US" sz="8500" spc="-340" dirty="0">
                <a:solidFill>
                  <a:srgbClr val="172459"/>
                </a:solidFill>
                <a:ea typeface="Arita Dotum Medium"/>
              </a:rPr>
              <a:t>개발 일정</a:t>
            </a:r>
            <a:endParaRPr lang="en-US" sz="8500" spc="-340" dirty="0">
              <a:solidFill>
                <a:srgbClr val="172459"/>
              </a:solidFill>
              <a:ea typeface="Arita Dotum Medium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3066227" y="4320291"/>
            <a:ext cx="3670066" cy="1835033"/>
            <a:chOff x="0" y="0"/>
            <a:chExt cx="4893422" cy="2446711"/>
          </a:xfrm>
        </p:grpSpPr>
        <p:sp>
          <p:nvSpPr>
            <p:cNvPr id="7" name="TextBox 7"/>
            <p:cNvSpPr txBox="1"/>
            <p:nvPr/>
          </p:nvSpPr>
          <p:spPr>
            <a:xfrm>
              <a:off x="1905711" y="1774808"/>
              <a:ext cx="1081999" cy="6719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>
                  <a:solidFill>
                    <a:srgbClr val="172459"/>
                  </a:solidFill>
                  <a:latin typeface="Arita Dotum Bold"/>
                </a:rPr>
                <a:t>56%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0" y="0"/>
              <a:ext cx="4893422" cy="2446711"/>
              <a:chOff x="0" y="0"/>
              <a:chExt cx="2540000" cy="127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5667"/>
                <a:ext cx="2540000" cy="1264333"/>
              </a:xfrm>
              <a:custGeom>
                <a:avLst/>
                <a:gdLst/>
                <a:ahLst/>
                <a:cxnLst/>
                <a:rect l="l" t="t" r="r" b="b"/>
                <a:pathLst>
                  <a:path w="2540000" h="1264333">
                    <a:moveTo>
                      <a:pt x="0" y="1264333"/>
                    </a:moveTo>
                    <a:cubicBezTo>
                      <a:pt x="3127" y="565148"/>
                      <a:pt x="570808" y="0"/>
                      <a:pt x="1270000" y="0"/>
                    </a:cubicBezTo>
                    <a:cubicBezTo>
                      <a:pt x="1969192" y="0"/>
                      <a:pt x="2536873" y="565148"/>
                      <a:pt x="2540000" y="1264333"/>
                    </a:cubicBezTo>
                    <a:lnTo>
                      <a:pt x="2336800" y="1264333"/>
                    </a:lnTo>
                    <a:cubicBezTo>
                      <a:pt x="2334173" y="677018"/>
                      <a:pt x="1857321" y="202293"/>
                      <a:pt x="1270000" y="202293"/>
                    </a:cubicBezTo>
                    <a:cubicBezTo>
                      <a:pt x="682679" y="202293"/>
                      <a:pt x="205827" y="677018"/>
                      <a:pt x="203200" y="1264333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0" name="Freeform 10"/>
              <p:cNvSpPr/>
              <p:nvPr/>
            </p:nvSpPr>
            <p:spPr>
              <a:xfrm>
                <a:off x="0" y="-48430"/>
                <a:ext cx="1507974" cy="1318430"/>
              </a:xfrm>
              <a:custGeom>
                <a:avLst/>
                <a:gdLst/>
                <a:ahLst/>
                <a:cxnLst/>
                <a:rect l="l" t="t" r="r" b="b"/>
                <a:pathLst>
                  <a:path w="1507974" h="1318430">
                    <a:moveTo>
                      <a:pt x="0" y="1318430"/>
                    </a:moveTo>
                    <a:cubicBezTo>
                      <a:pt x="0" y="939925"/>
                      <a:pt x="168829" y="581146"/>
                      <a:pt x="460472" y="339878"/>
                    </a:cubicBezTo>
                    <a:cubicBezTo>
                      <a:pt x="752115" y="98610"/>
                      <a:pt x="1136174" y="0"/>
                      <a:pt x="1507974" y="70925"/>
                    </a:cubicBezTo>
                    <a:lnTo>
                      <a:pt x="1469898" y="270526"/>
                    </a:lnTo>
                    <a:cubicBezTo>
                      <a:pt x="1157586" y="210949"/>
                      <a:pt x="834976" y="293781"/>
                      <a:pt x="589996" y="496447"/>
                    </a:cubicBezTo>
                    <a:cubicBezTo>
                      <a:pt x="345016" y="699112"/>
                      <a:pt x="203200" y="1000486"/>
                      <a:pt x="203200" y="1318430"/>
                    </a:cubicBezTo>
                    <a:close/>
                  </a:path>
                </a:pathLst>
              </a:custGeom>
              <a:solidFill>
                <a:srgbClr val="3A4C8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</p:grpSp>
      </p:grpSp>
      <p:sp>
        <p:nvSpPr>
          <p:cNvPr id="20" name="AutoShape 20"/>
          <p:cNvSpPr/>
          <p:nvPr/>
        </p:nvSpPr>
        <p:spPr>
          <a:xfrm>
            <a:off x="3066227" y="7919835"/>
            <a:ext cx="3759074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3066227" y="6691110"/>
            <a:ext cx="3759074" cy="936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ko-KR" altLang="en-US" sz="3000" spc="-120" dirty="0">
                <a:solidFill>
                  <a:srgbClr val="3A4C8F"/>
                </a:solidFill>
                <a:ea typeface="Arita Dotum Bold"/>
              </a:rPr>
              <a:t>초기 플레이 가능한</a:t>
            </a:r>
            <a:endParaRPr lang="en-US" altLang="ko-KR" sz="3000" spc="-120" dirty="0">
              <a:solidFill>
                <a:srgbClr val="3A4C8F"/>
              </a:solidFill>
              <a:ea typeface="Arita Dotum Bold"/>
            </a:endParaRPr>
          </a:p>
          <a:p>
            <a:pPr>
              <a:lnSpc>
                <a:spcPts val="3750"/>
              </a:lnSpc>
            </a:pPr>
            <a:r>
              <a:rPr lang="ko-KR" altLang="en-US" sz="3000" spc="-120" dirty="0">
                <a:solidFill>
                  <a:srgbClr val="3A4C8F"/>
                </a:solidFill>
                <a:ea typeface="Arita Dotum Bold"/>
              </a:rPr>
              <a:t>프로토타입 완성</a:t>
            </a:r>
            <a:endParaRPr lang="en-US" sz="3000" spc="-120" dirty="0">
              <a:solidFill>
                <a:srgbClr val="3A4C8F"/>
              </a:solidFill>
              <a:ea typeface="Arita Dotum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3066227" y="8189874"/>
            <a:ext cx="3760586" cy="39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-96" dirty="0">
                <a:solidFill>
                  <a:srgbClr val="172459"/>
                </a:solidFill>
                <a:ea typeface="Arita Dotum Medium"/>
              </a:rPr>
              <a:t>11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 </a:t>
            </a:r>
            <a:r>
              <a:rPr lang="en-US" altLang="ko-KR" sz="2400" spc="-96" dirty="0">
                <a:solidFill>
                  <a:srgbClr val="172459"/>
                </a:solidFill>
                <a:ea typeface="Arita Dotum Medium"/>
              </a:rPr>
              <a:t>~ 11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 말</a:t>
            </a:r>
            <a:endParaRPr lang="en-US" sz="2399" spc="-95" dirty="0">
              <a:solidFill>
                <a:srgbClr val="172459"/>
              </a:solidFill>
              <a:ea typeface="Arita Dotum Medium"/>
            </a:endParaRPr>
          </a:p>
        </p:txBody>
      </p:sp>
      <p:sp>
        <p:nvSpPr>
          <p:cNvPr id="23" name="AutoShape 23"/>
          <p:cNvSpPr/>
          <p:nvPr/>
        </p:nvSpPr>
        <p:spPr>
          <a:xfrm>
            <a:off x="8132298" y="7919835"/>
            <a:ext cx="3759074" cy="0"/>
          </a:xfrm>
          <a:prstGeom prst="line">
            <a:avLst/>
          </a:prstGeom>
          <a:ln w="19050" cap="flat">
            <a:solidFill>
              <a:srgbClr val="3A4C8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4" name="TextBox 24"/>
          <p:cNvSpPr txBox="1"/>
          <p:nvPr/>
        </p:nvSpPr>
        <p:spPr>
          <a:xfrm>
            <a:off x="8132298" y="6691110"/>
            <a:ext cx="3759074" cy="936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50"/>
              </a:lnSpc>
            </a:pPr>
            <a:r>
              <a:rPr lang="ko-KR" altLang="en-US" sz="3000" spc="-120" dirty="0">
                <a:solidFill>
                  <a:srgbClr val="3A4C8F"/>
                </a:solidFill>
                <a:ea typeface="Arita Dotum Bold"/>
              </a:rPr>
              <a:t>세부사항 작업 후</a:t>
            </a:r>
            <a:endParaRPr lang="en-US" altLang="ko-KR" sz="3000" spc="-120" dirty="0">
              <a:solidFill>
                <a:srgbClr val="3A4C8F"/>
              </a:solidFill>
              <a:ea typeface="Arita Dotum Bold"/>
            </a:endParaRPr>
          </a:p>
          <a:p>
            <a:pPr>
              <a:lnSpc>
                <a:spcPts val="3750"/>
              </a:lnSpc>
            </a:pPr>
            <a:r>
              <a:rPr lang="ko-KR" altLang="en-US" sz="3000" spc="-120" dirty="0">
                <a:solidFill>
                  <a:srgbClr val="3A4C8F"/>
                </a:solidFill>
                <a:ea typeface="Arita Dotum Bold"/>
              </a:rPr>
              <a:t>모바일에서 구동</a:t>
            </a:r>
            <a:endParaRPr lang="en-US" sz="3000" spc="-120" dirty="0">
              <a:solidFill>
                <a:srgbClr val="3A4C8F"/>
              </a:solidFill>
              <a:ea typeface="Arita Dotum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8132298" y="8189874"/>
            <a:ext cx="3759074" cy="39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-96" dirty="0">
                <a:solidFill>
                  <a:srgbClr val="172459"/>
                </a:solidFill>
                <a:ea typeface="Arita Dotum Medium"/>
              </a:rPr>
              <a:t>11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 </a:t>
            </a:r>
            <a:r>
              <a:rPr lang="en-US" altLang="ko-KR" sz="2400" spc="-96" dirty="0">
                <a:solidFill>
                  <a:srgbClr val="172459"/>
                </a:solidFill>
                <a:ea typeface="Arita Dotum Medium"/>
              </a:rPr>
              <a:t>~ </a:t>
            </a:r>
            <a:r>
              <a:rPr lang="en-US" sz="2400" spc="-96" dirty="0">
                <a:solidFill>
                  <a:srgbClr val="172459"/>
                </a:solidFill>
                <a:ea typeface="Arita Dotum Medium"/>
              </a:rPr>
              <a:t>12</a:t>
            </a:r>
            <a:r>
              <a:rPr lang="ko-KR" altLang="en-US" sz="2400" spc="-96" dirty="0">
                <a:solidFill>
                  <a:srgbClr val="172459"/>
                </a:solidFill>
                <a:ea typeface="Arita Dotum Medium"/>
              </a:rPr>
              <a:t>월</a:t>
            </a:r>
            <a:endParaRPr lang="en-US" sz="2399" spc="-95" dirty="0">
              <a:solidFill>
                <a:srgbClr val="172459"/>
              </a:solidFill>
              <a:ea typeface="Arita Dotum Medium"/>
            </a:endParaRPr>
          </a:p>
        </p:txBody>
      </p:sp>
      <p:sp>
        <p:nvSpPr>
          <p:cNvPr id="30" name="Freeform 9">
            <a:extLst>
              <a:ext uri="{FF2B5EF4-FFF2-40B4-BE49-F238E27FC236}">
                <a16:creationId xmlns:a16="http://schemas.microsoft.com/office/drawing/2014/main" id="{599F9A28-F3AB-40B9-32FE-0A1D64DDBF22}"/>
              </a:ext>
            </a:extLst>
          </p:cNvPr>
          <p:cNvSpPr/>
          <p:nvPr/>
        </p:nvSpPr>
        <p:spPr>
          <a:xfrm>
            <a:off x="8382000" y="4846847"/>
            <a:ext cx="1237587" cy="1267548"/>
          </a:xfrm>
          <a:custGeom>
            <a:avLst/>
            <a:gdLst/>
            <a:ahLst/>
            <a:cxnLst/>
            <a:rect l="l" t="t" r="r" b="b"/>
            <a:pathLst>
              <a:path w="1237587" h="1267548">
                <a:moveTo>
                  <a:pt x="0" y="0"/>
                </a:moveTo>
                <a:lnTo>
                  <a:pt x="1237588" y="0"/>
                </a:lnTo>
                <a:lnTo>
                  <a:pt x="1237588" y="1267548"/>
                </a:lnTo>
                <a:lnTo>
                  <a:pt x="0" y="12675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그림 10" descr="텍스트, 책, 사무용품, 펜이(가) 표시된 사진&#10;&#10;자동 생성된 설명">
            <a:extLst>
              <a:ext uri="{FF2B5EF4-FFF2-40B4-BE49-F238E27FC236}">
                <a16:creationId xmlns:a16="http://schemas.microsoft.com/office/drawing/2014/main" id="{D8177A32-33C9-0DC7-6DE3-BFE21CC10E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2076" r="9091" b="9742"/>
          <a:stretch/>
        </p:blipFill>
        <p:spPr>
          <a:xfrm>
            <a:off x="20" y="10"/>
            <a:ext cx="18287981" cy="10286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99798" y="-2286767"/>
            <a:ext cx="6888405" cy="18288002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6"/>
          <p:cNvSpPr txBox="1"/>
          <p:nvPr/>
        </p:nvSpPr>
        <p:spPr>
          <a:xfrm>
            <a:off x="606829" y="4637892"/>
            <a:ext cx="13617843" cy="3581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900" spc="-360" dirty="0" err="1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  <a:cs typeface="+mj-cs"/>
              </a:rPr>
              <a:t>감사합니다</a:t>
            </a:r>
            <a:endParaRPr lang="en-US" sz="9900" spc="-360" dirty="0">
              <a:solidFill>
                <a:schemeClr val="bg1"/>
              </a:solidFill>
              <a:latin typeface="210 8비트 Light" panose="020B0600000101010101" charset="-127"/>
              <a:ea typeface="210 8비트 Light" panose="020B0600000101010101" charset="-127"/>
              <a:cs typeface="+mj-cs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62558"/>
            <a:ext cx="14678845" cy="10287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7078" y="-80493"/>
            <a:ext cx="18422155" cy="10447986"/>
            <a:chOff x="0" y="0"/>
            <a:chExt cx="24562874" cy="1393064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000" r="5881" b="12881"/>
            <a:stretch>
              <a:fillRect/>
            </a:stretch>
          </p:blipFill>
          <p:spPr>
            <a:xfrm>
              <a:off x="0" y="0"/>
              <a:ext cx="24562874" cy="1393064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-147515" y="-185209"/>
            <a:ext cx="9526189" cy="10657419"/>
            <a:chOff x="0" y="0"/>
            <a:chExt cx="2508955" cy="28068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08955" cy="2806892"/>
            </a:xfrm>
            <a:custGeom>
              <a:avLst/>
              <a:gdLst/>
              <a:ahLst/>
              <a:cxnLst/>
              <a:rect l="l" t="t" r="r" b="b"/>
              <a:pathLst>
                <a:path w="2508955" h="2806892">
                  <a:moveTo>
                    <a:pt x="0" y="0"/>
                  </a:moveTo>
                  <a:lnTo>
                    <a:pt x="2508955" y="0"/>
                  </a:lnTo>
                  <a:lnTo>
                    <a:pt x="2508955" y="2806892"/>
                  </a:lnTo>
                  <a:lnTo>
                    <a:pt x="0" y="2806892"/>
                  </a:lnTo>
                  <a:close/>
                </a:path>
              </a:pathLst>
            </a:custGeom>
            <a:solidFill>
              <a:srgbClr val="172459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3752850"/>
            <a:ext cx="16230600" cy="1390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800"/>
              </a:lnSpc>
              <a:spcBef>
                <a:spcPct val="0"/>
              </a:spcBef>
            </a:pPr>
            <a:r>
              <a:rPr lang="en-US" sz="9000" spc="-359" dirty="0">
                <a:solidFill>
                  <a:srgbClr val="FFFFFF"/>
                </a:solidFill>
                <a:latin typeface="210 8비트 Light"/>
              </a:rPr>
              <a:t>1. </a:t>
            </a:r>
            <a:r>
              <a:rPr lang="en-US" sz="9000" spc="-359" dirty="0" err="1">
                <a:solidFill>
                  <a:srgbClr val="FFFFFF"/>
                </a:solidFill>
                <a:latin typeface="210 8비트 Light"/>
              </a:rPr>
              <a:t>개요</a:t>
            </a:r>
            <a:r>
              <a:rPr lang="en-US" sz="9000" spc="-359" dirty="0">
                <a:solidFill>
                  <a:srgbClr val="FFFFFF"/>
                </a:solidFill>
                <a:latin typeface="210 8비트 Light"/>
              </a:rPr>
              <a:t> 및 </a:t>
            </a:r>
            <a:r>
              <a:rPr lang="en-US" sz="9000" spc="-359" dirty="0" err="1">
                <a:solidFill>
                  <a:srgbClr val="FFFFFF"/>
                </a:solidFill>
                <a:latin typeface="210 8비트 Light"/>
              </a:rPr>
              <a:t>배경</a:t>
            </a:r>
            <a:endParaRPr lang="en-US" sz="9000" spc="-359" dirty="0">
              <a:solidFill>
                <a:srgbClr val="FFFFFF"/>
              </a:solidFill>
              <a:latin typeface="210 8비트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5143500"/>
            <a:ext cx="16230600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000"/>
              </a:lnSpc>
              <a:spcBef>
                <a:spcPct val="0"/>
              </a:spcBef>
            </a:pPr>
            <a:r>
              <a:rPr lang="en-US" sz="7500" dirty="0" err="1">
                <a:solidFill>
                  <a:srgbClr val="89ADDF"/>
                </a:solidFill>
                <a:ea typeface="210 8비트"/>
              </a:rPr>
              <a:t>개발</a:t>
            </a:r>
            <a:r>
              <a:rPr lang="en-US" sz="7500" dirty="0">
                <a:solidFill>
                  <a:srgbClr val="89ADDF"/>
                </a:solidFill>
                <a:ea typeface="210 8비트"/>
              </a:rPr>
              <a:t> </a:t>
            </a:r>
            <a:r>
              <a:rPr lang="en-US" sz="7500" dirty="0" err="1">
                <a:solidFill>
                  <a:srgbClr val="89ADDF"/>
                </a:solidFill>
                <a:ea typeface="210 8비트"/>
              </a:rPr>
              <a:t>시스템</a:t>
            </a:r>
            <a:r>
              <a:rPr lang="en-US" sz="7500" dirty="0">
                <a:solidFill>
                  <a:srgbClr val="89ADDF"/>
                </a:solidFill>
                <a:ea typeface="210 8비트"/>
              </a:rPr>
              <a:t> </a:t>
            </a:r>
            <a:r>
              <a:rPr lang="en-US" sz="7500" dirty="0" err="1">
                <a:solidFill>
                  <a:srgbClr val="89ADDF"/>
                </a:solidFill>
                <a:ea typeface="210 8비트"/>
              </a:rPr>
              <a:t>소개</a:t>
            </a:r>
            <a:endParaRPr lang="en-US" sz="7500" dirty="0">
              <a:solidFill>
                <a:srgbClr val="89ADDF"/>
              </a:solidFill>
              <a:ea typeface="210 8비트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51010" y="0"/>
            <a:ext cx="10236990" cy="10624609"/>
            <a:chOff x="0" y="0"/>
            <a:chExt cx="2696162" cy="27982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96162" cy="2798251"/>
            </a:xfrm>
            <a:custGeom>
              <a:avLst/>
              <a:gdLst/>
              <a:ahLst/>
              <a:cxnLst/>
              <a:rect l="l" t="t" r="r" b="b"/>
              <a:pathLst>
                <a:path w="2696162" h="2798251">
                  <a:moveTo>
                    <a:pt x="0" y="0"/>
                  </a:moveTo>
                  <a:lnTo>
                    <a:pt x="2696162" y="0"/>
                  </a:lnTo>
                  <a:lnTo>
                    <a:pt x="2696162" y="2798251"/>
                  </a:lnTo>
                  <a:lnTo>
                    <a:pt x="0" y="2798251"/>
                  </a:lnTo>
                  <a:close/>
                </a:path>
              </a:pathLst>
            </a:custGeom>
            <a:solidFill>
              <a:srgbClr val="3A4C8F">
                <a:alpha val="6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706606" y="1944370"/>
            <a:ext cx="8895593" cy="58895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86"/>
              </a:lnSpc>
            </a:pP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이번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프로젝트에서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저희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팀은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3D로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모바일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3인칭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</a:p>
          <a:p>
            <a:pPr>
              <a:lnSpc>
                <a:spcPts val="3286"/>
              </a:lnSpc>
            </a:pP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개발하려고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합니다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이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플레이어가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어려운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레벨을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탐험하고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적들과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</a:p>
          <a:p>
            <a:pPr>
              <a:lnSpc>
                <a:spcPts val="3286"/>
              </a:lnSpc>
            </a:pP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전투하며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매번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새로운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경험을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제공합니다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. </a:t>
            </a: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장르의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특징은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플레이어의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스킬과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전략이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진행에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영향을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미치며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무작위로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생성된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레벨은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매번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독특한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도전을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제공합니다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이러한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점을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통해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플레이어에게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몰입감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있고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흥미로운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경험을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제공하고자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하며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게임의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세계를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탐험하고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몬스터와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전투하는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즐거움을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전달하고자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합니다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ea typeface="Aileron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-691557" y="5205772"/>
            <a:ext cx="7539345" cy="4356646"/>
          </a:xfrm>
          <a:custGeom>
            <a:avLst/>
            <a:gdLst/>
            <a:ahLst/>
            <a:cxnLst/>
            <a:rect l="l" t="t" r="r" b="b"/>
            <a:pathLst>
              <a:path w="7539345" h="4356646">
                <a:moveTo>
                  <a:pt x="0" y="0"/>
                </a:moveTo>
                <a:lnTo>
                  <a:pt x="7539345" y="0"/>
                </a:lnTo>
                <a:lnTo>
                  <a:pt x="7539345" y="4356646"/>
                </a:lnTo>
                <a:lnTo>
                  <a:pt x="0" y="43566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1095375"/>
            <a:ext cx="5819088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250"/>
              </a:lnSpc>
            </a:pPr>
            <a:r>
              <a:rPr lang="en-US" sz="7500">
                <a:solidFill>
                  <a:srgbClr val="292929"/>
                </a:solidFill>
                <a:ea typeface="210 8비트 Bold"/>
              </a:rPr>
              <a:t>개발 시스템 소개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534400" y="957337"/>
            <a:ext cx="1808993" cy="896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FFFFFF"/>
                </a:solidFill>
                <a:ea typeface="210 8비트 Bold"/>
              </a:rPr>
              <a:t>소개</a:t>
            </a:r>
            <a:endParaRPr lang="en-US" sz="5199" dirty="0">
              <a:solidFill>
                <a:srgbClr val="FFFFFF"/>
              </a:solidFill>
              <a:ea typeface="210 8비트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51010" y="0"/>
            <a:ext cx="10236990" cy="10624609"/>
            <a:chOff x="0" y="0"/>
            <a:chExt cx="2696162" cy="27982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96162" cy="2798251"/>
            </a:xfrm>
            <a:custGeom>
              <a:avLst/>
              <a:gdLst/>
              <a:ahLst/>
              <a:cxnLst/>
              <a:rect l="l" t="t" r="r" b="b"/>
              <a:pathLst>
                <a:path w="2696162" h="2798251">
                  <a:moveTo>
                    <a:pt x="0" y="0"/>
                  </a:moveTo>
                  <a:lnTo>
                    <a:pt x="2696162" y="0"/>
                  </a:lnTo>
                  <a:lnTo>
                    <a:pt x="2696162" y="2798251"/>
                  </a:lnTo>
                  <a:lnTo>
                    <a:pt x="0" y="2798251"/>
                  </a:lnTo>
                  <a:close/>
                </a:path>
              </a:pathLst>
            </a:custGeom>
            <a:solidFill>
              <a:srgbClr val="3A4C8F">
                <a:alpha val="6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691557" y="5205772"/>
            <a:ext cx="7539345" cy="4356646"/>
          </a:xfrm>
          <a:custGeom>
            <a:avLst/>
            <a:gdLst/>
            <a:ahLst/>
            <a:cxnLst/>
            <a:rect l="l" t="t" r="r" b="b"/>
            <a:pathLst>
              <a:path w="7539345" h="4356646">
                <a:moveTo>
                  <a:pt x="0" y="0"/>
                </a:moveTo>
                <a:lnTo>
                  <a:pt x="7539345" y="0"/>
                </a:lnTo>
                <a:lnTo>
                  <a:pt x="7539345" y="4356646"/>
                </a:lnTo>
                <a:lnTo>
                  <a:pt x="0" y="43566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095375"/>
            <a:ext cx="5819088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250"/>
              </a:lnSpc>
            </a:pPr>
            <a:r>
              <a:rPr lang="en-US" sz="7500">
                <a:solidFill>
                  <a:srgbClr val="292929"/>
                </a:solidFill>
                <a:ea typeface="210 8비트 Bold"/>
              </a:rPr>
              <a:t>개발 시스템 소개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86800" y="2324100"/>
            <a:ext cx="8678146" cy="3777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6"/>
              </a:lnSpc>
            </a:pP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해당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장르를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선택한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배경으로는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3D로 3인칭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</a:p>
          <a:p>
            <a:pPr>
              <a:lnSpc>
                <a:spcPts val="3286"/>
              </a:lnSpc>
            </a:pP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선택한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배경은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제가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게임에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대한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열정과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경험을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가지고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있고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게임이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플레이어들에게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어려움과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전략적인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요소를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제공하는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것에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큰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매력을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느끼기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때문입니다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>
              <a:lnSpc>
                <a:spcPts val="3286"/>
              </a:lnSpc>
            </a:pP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또한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이런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장르의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여러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게임들을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보고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이러한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장르에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대한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</a:p>
          <a:p>
            <a:pPr>
              <a:lnSpc>
                <a:spcPts val="3286"/>
              </a:lnSpc>
            </a:pP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수요와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관심을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확인할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수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있었고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,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특히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플레이어들이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</a:p>
          <a:p>
            <a:pPr>
              <a:lnSpc>
                <a:spcPts val="3286"/>
              </a:lnSpc>
            </a:pP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전략적인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게임플레이와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도전을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즐기는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것을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2527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보았습니다</a:t>
            </a:r>
            <a:r>
              <a:rPr lang="en-US" sz="2527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534400" y="1004327"/>
            <a:ext cx="1790620" cy="896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FFFFFF"/>
                </a:solidFill>
                <a:ea typeface="210 8비트 Bold"/>
              </a:rPr>
              <a:t>배경</a:t>
            </a:r>
            <a:endParaRPr lang="en-US" sz="5199" dirty="0">
              <a:solidFill>
                <a:srgbClr val="FFFFFF"/>
              </a:solidFill>
              <a:ea typeface="210 8비트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354229" y="2660419"/>
            <a:ext cx="9905071" cy="1304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292929"/>
                </a:solidFill>
                <a:latin typeface="210 8비트 Bold"/>
              </a:rPr>
              <a:t>2. </a:t>
            </a:r>
            <a:r>
              <a:rPr lang="en-US" sz="9000">
                <a:solidFill>
                  <a:srgbClr val="3A4C8F"/>
                </a:solidFill>
                <a:ea typeface="210 8비트 Bold"/>
              </a:rPr>
              <a:t>기존 </a:t>
            </a:r>
            <a:r>
              <a:rPr lang="en-US" sz="9000">
                <a:solidFill>
                  <a:srgbClr val="292929"/>
                </a:solidFill>
                <a:ea typeface="210 8비트 Bold"/>
              </a:rPr>
              <a:t>사례</a:t>
            </a:r>
          </a:p>
        </p:txBody>
      </p:sp>
      <p:sp>
        <p:nvSpPr>
          <p:cNvPr id="3" name="Freeform 3"/>
          <p:cNvSpPr/>
          <p:nvPr/>
        </p:nvSpPr>
        <p:spPr>
          <a:xfrm>
            <a:off x="-1810951" y="1028700"/>
            <a:ext cx="7836661" cy="7979517"/>
          </a:xfrm>
          <a:custGeom>
            <a:avLst/>
            <a:gdLst/>
            <a:ahLst/>
            <a:cxnLst/>
            <a:rect l="l" t="t" r="r" b="b"/>
            <a:pathLst>
              <a:path w="7836661" h="7979517">
                <a:moveTo>
                  <a:pt x="0" y="0"/>
                </a:moveTo>
                <a:lnTo>
                  <a:pt x="7836661" y="0"/>
                </a:lnTo>
                <a:lnTo>
                  <a:pt x="7836661" y="7979517"/>
                </a:lnTo>
                <a:lnTo>
                  <a:pt x="0" y="79795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7118286" y="4524831"/>
            <a:ext cx="5552290" cy="2744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292929"/>
                </a:solidFill>
                <a:latin typeface="210 8비트 Bold"/>
              </a:rPr>
              <a:t>2.1 </a:t>
            </a:r>
            <a:r>
              <a:rPr lang="en-US" sz="5199" dirty="0" err="1">
                <a:solidFill>
                  <a:srgbClr val="292929"/>
                </a:solidFill>
                <a:latin typeface="210 8비트 Bold"/>
              </a:rPr>
              <a:t>유사한</a:t>
            </a:r>
            <a:r>
              <a:rPr lang="en-US" sz="5199" dirty="0">
                <a:solidFill>
                  <a:srgbClr val="292929"/>
                </a:solidFill>
                <a:latin typeface="210 8비트 Bold"/>
              </a:rPr>
              <a:t> </a:t>
            </a:r>
            <a:r>
              <a:rPr lang="en-US" sz="5199" dirty="0" err="1">
                <a:solidFill>
                  <a:srgbClr val="89ADDF"/>
                </a:solidFill>
                <a:ea typeface="210 8비트 Bold"/>
              </a:rPr>
              <a:t>사례</a:t>
            </a:r>
            <a:endParaRPr lang="en-US" sz="5199" dirty="0">
              <a:solidFill>
                <a:srgbClr val="89ADDF"/>
              </a:solidFill>
              <a:ea typeface="210 8비트 Bold"/>
            </a:endParaRPr>
          </a:p>
          <a:p>
            <a:pPr>
              <a:lnSpc>
                <a:spcPts val="7279"/>
              </a:lnSpc>
            </a:pPr>
            <a:endParaRPr lang="en-US" sz="5199" dirty="0">
              <a:solidFill>
                <a:srgbClr val="89ADDF"/>
              </a:solidFill>
              <a:ea typeface="210 8비트 Bold"/>
            </a:endParaRP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292929"/>
                </a:solidFill>
                <a:latin typeface="210 8비트 Bold"/>
              </a:rPr>
              <a:t>  2.2 </a:t>
            </a:r>
            <a:r>
              <a:rPr lang="en-US" sz="5199" dirty="0" err="1">
                <a:solidFill>
                  <a:srgbClr val="292929"/>
                </a:solidFill>
                <a:latin typeface="210 8비트 Bold"/>
              </a:rPr>
              <a:t>차이점</a:t>
            </a:r>
            <a:r>
              <a:rPr lang="en-US" sz="5199" dirty="0">
                <a:solidFill>
                  <a:srgbClr val="292929"/>
                </a:solidFill>
                <a:latin typeface="210 8비트 Bold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32060" y="-2788082"/>
            <a:ext cx="8559827" cy="8559827"/>
          </a:xfrm>
          <a:custGeom>
            <a:avLst/>
            <a:gdLst/>
            <a:ahLst/>
            <a:cxnLst/>
            <a:rect l="l" t="t" r="r" b="b"/>
            <a:pathLst>
              <a:path w="8559827" h="8559827">
                <a:moveTo>
                  <a:pt x="0" y="0"/>
                </a:moveTo>
                <a:lnTo>
                  <a:pt x="8559827" y="0"/>
                </a:lnTo>
                <a:lnTo>
                  <a:pt x="8559827" y="8559827"/>
                </a:lnTo>
                <a:lnTo>
                  <a:pt x="0" y="85598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215748" y="1844520"/>
            <a:ext cx="4832624" cy="4832605"/>
            <a:chOff x="0" y="0"/>
            <a:chExt cx="6350000" cy="6349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2688316" y="1844520"/>
            <a:ext cx="4832624" cy="4832605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7" name="AutoShape 7"/>
          <p:cNvSpPr/>
          <p:nvPr/>
        </p:nvSpPr>
        <p:spPr>
          <a:xfrm>
            <a:off x="1028700" y="1472781"/>
            <a:ext cx="649224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9" name="그림 8" descr="PC 게임, 비디오 게임 소프트웨어, 전략 비디오 게임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B0419FD5-78F7-1CBD-11F8-7B6477CF5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337" y="1844520"/>
            <a:ext cx="5006726" cy="50811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그림 10" descr="PC 게임, 스크린샷, 전략 비디오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92E4304F-4829-5C23-91A5-DFC65A4997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2199" y="1720266"/>
            <a:ext cx="4759722" cy="508111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53745B-A1DA-CAB0-5038-F30FCC96DECE}"/>
              </a:ext>
            </a:extLst>
          </p:cNvPr>
          <p:cNvSpPr txBox="1"/>
          <p:nvPr/>
        </p:nvSpPr>
        <p:spPr>
          <a:xfrm>
            <a:off x="1011494" y="612211"/>
            <a:ext cx="55626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2.1 </a:t>
            </a:r>
            <a:r>
              <a:rPr lang="en-US" altLang="ko-KR" sz="4400" dirty="0" err="1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유사한</a:t>
            </a:r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 </a:t>
            </a:r>
            <a:r>
              <a:rPr lang="en-US" altLang="ko-KR" sz="4400" dirty="0" err="1">
                <a:solidFill>
                  <a:schemeClr val="bg1"/>
                </a:solidFill>
                <a:ea typeface="210 8비트 Bold"/>
              </a:rPr>
              <a:t>사례</a:t>
            </a:r>
            <a:endParaRPr lang="en-US" altLang="ko-KR" sz="4400" dirty="0">
              <a:solidFill>
                <a:schemeClr val="bg1"/>
              </a:solidFill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4D98077A-83AE-4A24-2A48-95BFAC19F017}"/>
              </a:ext>
            </a:extLst>
          </p:cNvPr>
          <p:cNvSpPr txBox="1"/>
          <p:nvPr/>
        </p:nvSpPr>
        <p:spPr>
          <a:xfrm>
            <a:off x="2323328" y="7360132"/>
            <a:ext cx="5562599" cy="2164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Dark Souls</a:t>
            </a: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시리즈 는 어두운 판타지 세계에서 어려운</a:t>
            </a:r>
            <a:endParaRPr lang="en-US" altLang="ko-KR" sz="1800" kern="0" spc="0" dirty="0">
              <a:solidFill>
                <a:schemeClr val="bg1"/>
              </a:solidFill>
              <a:effectLst/>
              <a:latin typeface="한컴바탕"/>
              <a:ea typeface="한컴바탕"/>
            </a:endParaRP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 전투와 깊은 스토리로 유명한 게임입니다</a:t>
            </a:r>
            <a:r>
              <a:rPr lang="en-US" altLang="ko-KR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. </a:t>
            </a: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 err="1">
                <a:solidFill>
                  <a:schemeClr val="bg1"/>
                </a:solidFill>
                <a:effectLst/>
                <a:latin typeface="한컴바탕"/>
                <a:ea typeface="한컴바탕"/>
              </a:rPr>
              <a:t>하드코어한</a:t>
            </a: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 레벨 디자인과 </a:t>
            </a:r>
            <a:r>
              <a:rPr lang="en-US" altLang="ko-KR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3</a:t>
            </a: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인칭 시점에서 캐릭터를</a:t>
            </a:r>
            <a:endParaRPr lang="en-US" altLang="ko-KR" sz="1800" kern="0" spc="0" dirty="0">
              <a:solidFill>
                <a:schemeClr val="bg1"/>
              </a:solidFill>
              <a:effectLst/>
              <a:latin typeface="한컴바탕"/>
              <a:ea typeface="한컴바탕"/>
            </a:endParaRP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 조작하는 </a:t>
            </a:r>
            <a:r>
              <a:rPr lang="en-US" altLang="ko-KR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RPG</a:t>
            </a: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게임입니다</a:t>
            </a:r>
            <a:r>
              <a:rPr lang="en-US" altLang="ko-KR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.</a:t>
            </a:r>
            <a:endParaRPr lang="ko-KR" altLang="en-US" sz="1800" kern="0" spc="0" dirty="0">
              <a:solidFill>
                <a:schemeClr val="bg1"/>
              </a:solidFill>
              <a:effectLst/>
              <a:latin typeface="한컴바탕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35D42AE5-38E2-7F3D-429F-856360FDCA46}"/>
              </a:ext>
            </a:extLst>
          </p:cNvPr>
          <p:cNvSpPr txBox="1"/>
          <p:nvPr/>
        </p:nvSpPr>
        <p:spPr>
          <a:xfrm>
            <a:off x="9850760" y="7360132"/>
            <a:ext cx="5562599" cy="21646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Hades</a:t>
            </a: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라는 게임은 지하 세계를 탐험하며 </a:t>
            </a:r>
            <a:r>
              <a:rPr lang="ko-KR" altLang="en-US" sz="1800" kern="0" spc="0" dirty="0" err="1">
                <a:solidFill>
                  <a:schemeClr val="bg1"/>
                </a:solidFill>
                <a:effectLst/>
                <a:latin typeface="한컴바탕"/>
                <a:ea typeface="한컴바탕"/>
              </a:rPr>
              <a:t>로그라이크</a:t>
            </a: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 방식으로 진행되는 액션 게임입니다</a:t>
            </a:r>
            <a:r>
              <a:rPr lang="en-US" altLang="ko-KR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.</a:t>
            </a: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 </a:t>
            </a: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플레이어는 각종 무기와 능력을 사용하여 몬스터를</a:t>
            </a:r>
            <a:endParaRPr lang="en-US" altLang="ko-KR" sz="1800" kern="0" spc="0" dirty="0">
              <a:solidFill>
                <a:schemeClr val="bg1"/>
              </a:solidFill>
              <a:effectLst/>
              <a:latin typeface="한컴바탕"/>
              <a:ea typeface="한컴바탕"/>
            </a:endParaRP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 물리치고 역동적인 전투를 즐길 수 있습니다</a:t>
            </a:r>
            <a:r>
              <a:rPr lang="en-US" altLang="ko-KR" sz="1800" kern="0" spc="0" dirty="0">
                <a:solidFill>
                  <a:schemeClr val="bg1"/>
                </a:solidFill>
                <a:effectLst/>
                <a:latin typeface="한컴바탕"/>
                <a:ea typeface="한컴바탕"/>
              </a:rPr>
              <a:t>.</a:t>
            </a:r>
            <a:endParaRPr lang="ko-KR" altLang="en-US" sz="1800" kern="0" spc="0" dirty="0">
              <a:solidFill>
                <a:schemeClr val="bg1"/>
              </a:solidFill>
              <a:effectLst/>
              <a:latin typeface="한컴바탕"/>
            </a:endParaRP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레이저, 어둠, 빛이(가) 표시된 사진&#10;&#10;자동 생성된 설명">
            <a:extLst>
              <a:ext uri="{FF2B5EF4-FFF2-40B4-BE49-F238E27FC236}">
                <a16:creationId xmlns:a16="http://schemas.microsoft.com/office/drawing/2014/main" id="{F63068AD-B0D5-A6FC-642E-3ADCE8E5F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5863" y="0"/>
            <a:ext cx="18330733" cy="10265508"/>
          </a:xfrm>
          <a:prstGeom prst="rect">
            <a:avLst/>
          </a:prstGeom>
        </p:spPr>
      </p:pic>
      <p:sp>
        <p:nvSpPr>
          <p:cNvPr id="3" name="Freeform 3">
            <a:extLst>
              <a:ext uri="{FF2B5EF4-FFF2-40B4-BE49-F238E27FC236}">
                <a16:creationId xmlns:a16="http://schemas.microsoft.com/office/drawing/2014/main" id="{CA98C442-4335-A58A-AC86-A40789781E86}"/>
              </a:ext>
            </a:extLst>
          </p:cNvPr>
          <p:cNvSpPr/>
          <p:nvPr/>
        </p:nvSpPr>
        <p:spPr>
          <a:xfrm>
            <a:off x="7772400" y="-33184"/>
            <a:ext cx="10552471" cy="10320184"/>
          </a:xfrm>
          <a:custGeom>
            <a:avLst/>
            <a:gdLst/>
            <a:ahLst/>
            <a:cxnLst/>
            <a:rect l="l" t="t" r="r" b="b"/>
            <a:pathLst>
              <a:path w="4268499" h="2260487">
                <a:moveTo>
                  <a:pt x="0" y="0"/>
                </a:moveTo>
                <a:lnTo>
                  <a:pt x="4268499" y="0"/>
                </a:lnTo>
                <a:lnTo>
                  <a:pt x="4268499" y="2260487"/>
                </a:lnTo>
                <a:lnTo>
                  <a:pt x="0" y="2260487"/>
                </a:lnTo>
                <a:close/>
              </a:path>
            </a:pathLst>
          </a:cu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194AFE-098A-BEB9-1DCE-0CB79454AE6E}"/>
              </a:ext>
            </a:extLst>
          </p:cNvPr>
          <p:cNvSpPr txBox="1"/>
          <p:nvPr/>
        </p:nvSpPr>
        <p:spPr>
          <a:xfrm>
            <a:off x="914400" y="591860"/>
            <a:ext cx="55626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210 8비트 Bold"/>
              </a:rPr>
              <a:t>2.2 </a:t>
            </a:r>
            <a:r>
              <a:rPr lang="ko-KR" altLang="en-US" sz="4400" dirty="0">
                <a:solidFill>
                  <a:schemeClr val="bg1"/>
                </a:solidFill>
                <a:latin typeface="210 8비트 Bold" panose="020B0600000101010101" charset="-127"/>
                <a:ea typeface="210 8비트 Bold" panose="020B0600000101010101" charset="-127"/>
              </a:rPr>
              <a:t>차이점</a:t>
            </a:r>
            <a:endParaRPr lang="en-US" altLang="ko-KR" sz="4400" dirty="0">
              <a:solidFill>
                <a:schemeClr val="bg1"/>
              </a:solidFill>
              <a:ea typeface="210 8비트 Bold"/>
            </a:endParaRPr>
          </a:p>
          <a:p>
            <a:endParaRPr lang="ko-KR" altLang="en-US" dirty="0"/>
          </a:p>
        </p:txBody>
      </p:sp>
      <p:sp>
        <p:nvSpPr>
          <p:cNvPr id="21" name="AutoShape 7">
            <a:extLst>
              <a:ext uri="{FF2B5EF4-FFF2-40B4-BE49-F238E27FC236}">
                <a16:creationId xmlns:a16="http://schemas.microsoft.com/office/drawing/2014/main" id="{3F262EB8-B6C0-2882-B316-744F0963D775}"/>
              </a:ext>
            </a:extLst>
          </p:cNvPr>
          <p:cNvSpPr/>
          <p:nvPr/>
        </p:nvSpPr>
        <p:spPr>
          <a:xfrm>
            <a:off x="1028700" y="1472780"/>
            <a:ext cx="4000500" cy="1311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A38CEFC7-50EC-3D1F-051D-BCE176060C5A}"/>
              </a:ext>
            </a:extLst>
          </p:cNvPr>
          <p:cNvSpPr txBox="1"/>
          <p:nvPr/>
        </p:nvSpPr>
        <p:spPr>
          <a:xfrm>
            <a:off x="7772399" y="2324100"/>
            <a:ext cx="9829801" cy="52178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2가지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유사한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게임의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주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기능을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사용하여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한눈에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보기</a:t>
            </a:r>
            <a:endParaRPr lang="en-US" altLang="ko-KR" sz="28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쉬운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3인칭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시점을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사용하여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게임에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몰입감을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주는</a:t>
            </a:r>
            <a:r>
              <a:rPr lang="en-US" altLang="ko-KR" sz="28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 ,</a:t>
            </a: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장점과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변화하는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방식을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주는</a:t>
            </a:r>
            <a:r>
              <a:rPr lang="en-US" altLang="ko-KR" sz="28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방식을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사용</a:t>
            </a:r>
            <a:r>
              <a:rPr lang="ko-KR" altLang="en-US" sz="28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하였습니다</a:t>
            </a:r>
            <a:r>
              <a:rPr lang="en-US" altLang="ko-KR" sz="2800" kern="0" dirty="0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그리고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모바일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내에서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구현이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가능하게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개발을</a:t>
            </a:r>
            <a:endParaRPr lang="en-US" altLang="ko-KR" sz="2800" kern="0" spc="0" dirty="0">
              <a:solidFill>
                <a:schemeClr val="bg1"/>
              </a:solidFill>
              <a:effectLst/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0" marR="0" indent="0" algn="ctr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하여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저희만의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독창적인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게임을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개발할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altLang="ko-KR" sz="2800" kern="0" spc="0" dirty="0" err="1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것입니다</a:t>
            </a:r>
            <a:r>
              <a:rPr lang="en-US" altLang="ko-KR" sz="2800" kern="0" spc="0" dirty="0">
                <a:solidFill>
                  <a:schemeClr val="bg1"/>
                </a:solidFill>
                <a:effectLst/>
                <a:latin typeface="210 8비트 Light" panose="020B0600000101010101" charset="-127"/>
                <a:ea typeface="210 8비트 Light" panose="020B0600000101010101" charset="-127"/>
              </a:rPr>
              <a:t>.</a:t>
            </a:r>
          </a:p>
          <a:p>
            <a:pPr>
              <a:lnSpc>
                <a:spcPts val="3286"/>
              </a:lnSpc>
            </a:pPr>
            <a:endParaRPr lang="en-US" sz="2527" dirty="0">
              <a:solidFill>
                <a:srgbClr val="FFFFFF"/>
              </a:solidFill>
              <a:latin typeface="Aileron"/>
            </a:endParaRPr>
          </a:p>
        </p:txBody>
      </p:sp>
    </p:spTree>
    <p:extLst>
      <p:ext uri="{BB962C8B-B14F-4D97-AF65-F5344CB8AC3E}">
        <p14:creationId xmlns:p14="http://schemas.microsoft.com/office/powerpoint/2010/main" val="3178047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21FD6826-B6A0-0D78-DA1E-4BE1CB690A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0017"/>
          <a:stretch/>
        </p:blipFill>
        <p:spPr>
          <a:xfrm>
            <a:off x="20" y="1923"/>
            <a:ext cx="18287980" cy="10285077"/>
          </a:xfrm>
          <a:prstGeom prst="rect">
            <a:avLst/>
          </a:prstGeom>
        </p:spPr>
      </p:pic>
      <p:grpSp>
        <p:nvGrpSpPr>
          <p:cNvPr id="4" name="Group 4">
            <a:extLst>
              <a:ext uri="{FF2B5EF4-FFF2-40B4-BE49-F238E27FC236}">
                <a16:creationId xmlns:a16="http://schemas.microsoft.com/office/drawing/2014/main" id="{FD80C08E-C817-76CB-B3CE-948A78DD2510}"/>
              </a:ext>
            </a:extLst>
          </p:cNvPr>
          <p:cNvGrpSpPr/>
          <p:nvPr/>
        </p:nvGrpSpPr>
        <p:grpSpPr>
          <a:xfrm>
            <a:off x="-147515" y="0"/>
            <a:ext cx="9062915" cy="10287000"/>
            <a:chOff x="0" y="0"/>
            <a:chExt cx="2508955" cy="2806892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053D84A-68AA-579E-0898-C25B2ED68EB6}"/>
                </a:ext>
              </a:extLst>
            </p:cNvPr>
            <p:cNvSpPr/>
            <p:nvPr/>
          </p:nvSpPr>
          <p:spPr>
            <a:xfrm>
              <a:off x="0" y="0"/>
              <a:ext cx="2508955" cy="2806892"/>
            </a:xfrm>
            <a:custGeom>
              <a:avLst/>
              <a:gdLst/>
              <a:ahLst/>
              <a:cxnLst/>
              <a:rect l="l" t="t" r="r" b="b"/>
              <a:pathLst>
                <a:path w="2508955" h="2806892">
                  <a:moveTo>
                    <a:pt x="0" y="0"/>
                  </a:moveTo>
                  <a:lnTo>
                    <a:pt x="2508955" y="0"/>
                  </a:lnTo>
                  <a:lnTo>
                    <a:pt x="2508955" y="2806892"/>
                  </a:lnTo>
                  <a:lnTo>
                    <a:pt x="0" y="2806892"/>
                  </a:lnTo>
                  <a:close/>
                </a:path>
              </a:pathLst>
            </a:custGeom>
            <a:solidFill>
              <a:srgbClr val="172459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062A4F76-C599-B3F7-DBBE-E0B65B19CF76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C8546636-FFA8-969B-C8B3-AB8CDC63172A}"/>
              </a:ext>
            </a:extLst>
          </p:cNvPr>
          <p:cNvSpPr txBox="1"/>
          <p:nvPr/>
        </p:nvSpPr>
        <p:spPr>
          <a:xfrm>
            <a:off x="795381" y="1991914"/>
            <a:ext cx="16230600" cy="1390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800"/>
              </a:lnSpc>
              <a:spcBef>
                <a:spcPct val="0"/>
              </a:spcBef>
            </a:pPr>
            <a:r>
              <a:rPr lang="en-US" sz="9000" spc="-359" dirty="0">
                <a:solidFill>
                  <a:srgbClr val="FFFFFF"/>
                </a:solidFill>
                <a:latin typeface="210 8비트 Bold" panose="020B0600000101010101" charset="-127"/>
                <a:ea typeface="210 8비트 Bold" panose="020B0600000101010101" charset="-127"/>
              </a:rPr>
              <a:t>3. </a:t>
            </a:r>
            <a:r>
              <a:rPr lang="ko-KR" altLang="en-US" sz="9000" spc="-359" dirty="0">
                <a:solidFill>
                  <a:srgbClr val="FFFFFF"/>
                </a:solidFill>
                <a:latin typeface="210 8비트 Bold" panose="020B0600000101010101" charset="-127"/>
                <a:ea typeface="210 8비트 Bold" panose="020B0600000101010101" charset="-127"/>
              </a:rPr>
              <a:t>주요 기능</a:t>
            </a:r>
            <a:endParaRPr lang="en-US" sz="9000" spc="-359" dirty="0">
              <a:solidFill>
                <a:srgbClr val="FFFFFF"/>
              </a:solidFill>
              <a:latin typeface="210 8비트 Bold" panose="020B0600000101010101" charset="-127"/>
              <a:ea typeface="210 8비트 Bold" panose="020B0600000101010101" charset="-127"/>
            </a:endParaRPr>
          </a:p>
        </p:txBody>
      </p:sp>
      <p:sp>
        <p:nvSpPr>
          <p:cNvPr id="23" name="TextBox 16">
            <a:extLst>
              <a:ext uri="{FF2B5EF4-FFF2-40B4-BE49-F238E27FC236}">
                <a16:creationId xmlns:a16="http://schemas.microsoft.com/office/drawing/2014/main" id="{C890A173-1824-2F19-BDE7-45C5060E30DA}"/>
              </a:ext>
            </a:extLst>
          </p:cNvPr>
          <p:cNvSpPr txBox="1"/>
          <p:nvPr/>
        </p:nvSpPr>
        <p:spPr>
          <a:xfrm>
            <a:off x="795381" y="4191536"/>
            <a:ext cx="6010927" cy="4398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en-US" sz="4800" spc="-44" dirty="0">
                <a:solidFill>
                  <a:schemeClr val="accent2">
                    <a:lumMod val="60000"/>
                    <a:lumOff val="40000"/>
                  </a:schemeClr>
                </a:solidFill>
                <a:latin typeface="210 8비트 Light" panose="020B0600000101010101" charset="-127"/>
                <a:ea typeface="210 8비트 Light" panose="020B0600000101010101" charset="-127"/>
              </a:rPr>
              <a:t>3D</a:t>
            </a:r>
            <a:r>
              <a:rPr lang="en-US" sz="4800" spc="-44" dirty="0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4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그래픽</a:t>
            </a:r>
            <a:endParaRPr lang="en-US" sz="4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>
              <a:lnSpc>
                <a:spcPts val="3419"/>
              </a:lnSpc>
            </a:pPr>
            <a:endParaRPr lang="en-US" sz="4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>
              <a:lnSpc>
                <a:spcPts val="3419"/>
              </a:lnSpc>
            </a:pPr>
            <a:endParaRPr lang="en-US" sz="4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en-US" sz="4800" spc="-44" dirty="0">
                <a:solidFill>
                  <a:schemeClr val="accent2">
                    <a:lumMod val="60000"/>
                    <a:lumOff val="40000"/>
                  </a:schemeClr>
                </a:solidFill>
                <a:latin typeface="210 8비트 Light" panose="020B0600000101010101" charset="-127"/>
                <a:ea typeface="210 8비트 Light" panose="020B0600000101010101" charset="-127"/>
              </a:rPr>
              <a:t>3인칭 </a:t>
            </a:r>
            <a:r>
              <a:rPr lang="en-US" sz="4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시점</a:t>
            </a:r>
            <a:endParaRPr lang="en-US" sz="4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>
              <a:lnSpc>
                <a:spcPts val="3419"/>
              </a:lnSpc>
            </a:pPr>
            <a:endParaRPr lang="en-US" sz="4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>
              <a:lnSpc>
                <a:spcPts val="3419"/>
              </a:lnSpc>
            </a:pPr>
            <a:endParaRPr lang="en-US" sz="4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>
              <a:lnSpc>
                <a:spcPts val="3419"/>
              </a:lnSpc>
              <a:buFont typeface="Arial"/>
              <a:buChar char="•"/>
            </a:pPr>
            <a:r>
              <a:rPr lang="en-US" sz="4800" spc="-44" dirty="0" err="1">
                <a:solidFill>
                  <a:schemeClr val="bg1"/>
                </a:solidFill>
                <a:latin typeface="210 8비트 Light" panose="020B0600000101010101" charset="-127"/>
                <a:ea typeface="210 8비트 Light" panose="020B0600000101010101" charset="-127"/>
              </a:rPr>
              <a:t>로그라이크</a:t>
            </a:r>
            <a:r>
              <a:rPr lang="en-US" sz="4800" spc="-44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8비트 Light" panose="020B0600000101010101" charset="-127"/>
                <a:ea typeface="210 8비트 Light" panose="020B0600000101010101" charset="-127"/>
              </a:rPr>
              <a:t> </a:t>
            </a:r>
            <a:r>
              <a:rPr lang="en-US" sz="4800" spc="-44" dirty="0" err="1">
                <a:solidFill>
                  <a:srgbClr val="FFFFFF"/>
                </a:solidFill>
                <a:latin typeface="210 8비트 Light" panose="020B0600000101010101" charset="-127"/>
                <a:ea typeface="210 8비트 Light" panose="020B0600000101010101" charset="-127"/>
              </a:rPr>
              <a:t>장르</a:t>
            </a:r>
            <a:endParaRPr lang="en-US" sz="4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 algn="l">
              <a:lnSpc>
                <a:spcPts val="3419"/>
              </a:lnSpc>
            </a:pPr>
            <a:endParaRPr lang="en-US" sz="4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194310" lvl="1" algn="l">
              <a:lnSpc>
                <a:spcPts val="3419"/>
              </a:lnSpc>
            </a:pPr>
            <a:endParaRPr lang="en-US" sz="4800" spc="-44" dirty="0">
              <a:solidFill>
                <a:srgbClr val="FFFFFF"/>
              </a:solidFill>
              <a:latin typeface="210 8비트 Light" panose="020B0600000101010101" charset="-127"/>
              <a:ea typeface="210 8비트 Light" panose="020B0600000101010101" charset="-127"/>
            </a:endParaRPr>
          </a:p>
          <a:p>
            <a:pPr marL="388620" lvl="1" indent="-194310" algn="l">
              <a:lnSpc>
                <a:spcPts val="3419"/>
              </a:lnSpc>
              <a:buFont typeface="Arial"/>
              <a:buChar char="•"/>
            </a:pPr>
            <a:r>
              <a:rPr lang="en-US" sz="4800" spc="-44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210 8비트 Light" panose="020B0600000101010101" charset="-127"/>
                <a:ea typeface="210 8비트 Light" panose="020B0600000101010101" charset="-127"/>
              </a:rPr>
              <a:t>모바일</a:t>
            </a:r>
            <a:endParaRPr lang="en-US" sz="4800" spc="-44" dirty="0">
              <a:solidFill>
                <a:schemeClr val="accent6">
                  <a:lumMod val="60000"/>
                  <a:lumOff val="40000"/>
                </a:schemeClr>
              </a:solidFill>
              <a:latin typeface="210 8비트 Light" panose="020B0600000101010101" charset="-127"/>
              <a:ea typeface="210 8비트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2253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</TotalTime>
  <Words>1187</Words>
  <Application>Microsoft Office PowerPoint</Application>
  <PresentationFormat>사용자 지정</PresentationFormat>
  <Paragraphs>206</Paragraphs>
  <Slides>27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5" baseType="lpstr">
      <vt:lpstr>한컴바탕</vt:lpstr>
      <vt:lpstr>Arial</vt:lpstr>
      <vt:lpstr>210 8비트 Light</vt:lpstr>
      <vt:lpstr>맑은 고딕</vt:lpstr>
      <vt:lpstr>210 8비트 Bold</vt:lpstr>
      <vt:lpstr>Aileron</vt:lpstr>
      <vt:lpstr>Arita Dotum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영상 제작 서비스 소개서</dc:title>
  <cp:lastModifiedBy>주헌 홍</cp:lastModifiedBy>
  <cp:revision>5</cp:revision>
  <dcterms:created xsi:type="dcterms:W3CDTF">2006-08-16T00:00:00Z</dcterms:created>
  <dcterms:modified xsi:type="dcterms:W3CDTF">2023-10-05T04:37:17Z</dcterms:modified>
  <dc:identifier>DAFwSvVUZ_Y</dc:identifier>
</cp:coreProperties>
</file>

<file path=docProps/thumbnail.jpeg>
</file>